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9" r:id="rId4"/>
    <p:sldId id="257"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FA8E39-2534-4450-8766-2125CCC3143C}" v="1" dt="2026-04-15T07:28:35.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Blad1!$B$3</c:f>
              <c:strCache>
                <c:ptCount val="1"/>
                <c:pt idx="0">
                  <c:v>1000 kronan Bas junior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Blad1!$A$4:$A$6</c:f>
              <c:strCache>
                <c:ptCount val="3"/>
                <c:pt idx="0">
                  <c:v>Billigast/ 7 ronder efter kl 17</c:v>
                </c:pt>
                <c:pt idx="1">
                  <c:v>Dyrast/ 3 helger + 1 eft kl 17</c:v>
                </c:pt>
                <c:pt idx="2">
                  <c:v>Basmedlem stand juniorgreenfee</c:v>
                </c:pt>
              </c:strCache>
            </c:strRef>
          </c:cat>
          <c:val>
            <c:numRef>
              <c:f>Blad1!$B$4:$B$6</c:f>
              <c:numCache>
                <c:formatCode>"kr"#,##0_);[Red]\("kr"#,##0\)</c:formatCode>
                <c:ptCount val="3"/>
                <c:pt idx="0">
                  <c:v>142</c:v>
                </c:pt>
                <c:pt idx="1">
                  <c:v>286</c:v>
                </c:pt>
                <c:pt idx="2">
                  <c:v>400</c:v>
                </c:pt>
              </c:numCache>
            </c:numRef>
          </c:val>
          <c:extLst>
            <c:ext xmlns:c16="http://schemas.microsoft.com/office/drawing/2014/chart" uri="{C3380CC4-5D6E-409C-BE32-E72D297353CC}">
              <c16:uniqueId val="{00000000-40DB-4553-92E5-5183A51DA6A0}"/>
            </c:ext>
          </c:extLst>
        </c:ser>
        <c:dLbls>
          <c:dLblPos val="outEnd"/>
          <c:showLegendKey val="0"/>
          <c:showVal val="1"/>
          <c:showCatName val="0"/>
          <c:showSerName val="0"/>
          <c:showPercent val="0"/>
          <c:showBubbleSize val="0"/>
        </c:dLbls>
        <c:gapWidth val="219"/>
        <c:overlap val="-27"/>
        <c:axId val="1283605583"/>
        <c:axId val="1283596943"/>
      </c:barChart>
      <c:catAx>
        <c:axId val="1283605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283596943"/>
        <c:crosses val="autoZero"/>
        <c:auto val="1"/>
        <c:lblAlgn val="ctr"/>
        <c:lblOffset val="100"/>
        <c:noMultiLvlLbl val="0"/>
      </c:catAx>
      <c:valAx>
        <c:axId val="1283596943"/>
        <c:scaling>
          <c:orientation val="minMax"/>
        </c:scaling>
        <c:delete val="0"/>
        <c:axPos val="l"/>
        <c:majorGridlines>
          <c:spPr>
            <a:ln w="9525" cap="flat" cmpd="sng" algn="ctr">
              <a:solidFill>
                <a:schemeClr val="tx1">
                  <a:lumMod val="15000"/>
                  <a:lumOff val="85000"/>
                </a:schemeClr>
              </a:solidFill>
              <a:round/>
            </a:ln>
            <a:effectLst/>
          </c:spPr>
        </c:majorGridlines>
        <c:numFmt formatCode="&quot;kr&quot;#,##0_);[Red]\(&quot;kr&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28360558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sv-SE"/>
          </a:p>
        </c:txPr>
      </c:dTable>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sv-SE"/>
        </a:p>
      </c:txPr>
    </c:title>
    <c:autoTitleDeleted val="0"/>
    <c:plotArea>
      <c:layout/>
      <c:barChart>
        <c:barDir val="col"/>
        <c:grouping val="clustered"/>
        <c:varyColors val="0"/>
        <c:ser>
          <c:idx val="0"/>
          <c:order val="0"/>
          <c:tx>
            <c:strRef>
              <c:f>Blad1!$B$8</c:f>
              <c:strCache>
                <c:ptCount val="1"/>
                <c:pt idx="0">
                  <c:v>2000 kronan Bas senior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Blad1!$A$9:$A$11</c:f>
              <c:strCache>
                <c:ptCount val="3"/>
                <c:pt idx="0">
                  <c:v>Billigast/ 7 ronder efter kl 17</c:v>
                </c:pt>
                <c:pt idx="1">
                  <c:v>Dyrast/ 3 helger + en kväll</c:v>
                </c:pt>
                <c:pt idx="2">
                  <c:v>Basmedlem std greenfee helg</c:v>
                </c:pt>
              </c:strCache>
            </c:strRef>
          </c:cat>
          <c:val>
            <c:numRef>
              <c:f>Blad1!$B$9:$B$11</c:f>
              <c:numCache>
                <c:formatCode>"kr"#,##0_);[Red]\("kr"#,##0\)</c:formatCode>
                <c:ptCount val="3"/>
                <c:pt idx="0">
                  <c:v>286</c:v>
                </c:pt>
                <c:pt idx="1">
                  <c:v>571</c:v>
                </c:pt>
                <c:pt idx="2">
                  <c:v>640</c:v>
                </c:pt>
              </c:numCache>
            </c:numRef>
          </c:val>
          <c:extLst>
            <c:ext xmlns:c16="http://schemas.microsoft.com/office/drawing/2014/chart" uri="{C3380CC4-5D6E-409C-BE32-E72D297353CC}">
              <c16:uniqueId val="{00000000-0971-4316-A5E1-5BCB3E604508}"/>
            </c:ext>
          </c:extLst>
        </c:ser>
        <c:dLbls>
          <c:dLblPos val="outEnd"/>
          <c:showLegendKey val="0"/>
          <c:showVal val="1"/>
          <c:showCatName val="0"/>
          <c:showSerName val="0"/>
          <c:showPercent val="0"/>
          <c:showBubbleSize val="0"/>
        </c:dLbls>
        <c:gapWidth val="219"/>
        <c:overlap val="-27"/>
        <c:axId val="1958774303"/>
        <c:axId val="1958775743"/>
      </c:barChart>
      <c:catAx>
        <c:axId val="19587743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958775743"/>
        <c:crosses val="autoZero"/>
        <c:auto val="1"/>
        <c:lblAlgn val="ctr"/>
        <c:lblOffset val="100"/>
        <c:noMultiLvlLbl val="0"/>
      </c:catAx>
      <c:valAx>
        <c:axId val="1958775743"/>
        <c:scaling>
          <c:orientation val="minMax"/>
        </c:scaling>
        <c:delete val="0"/>
        <c:axPos val="l"/>
        <c:majorGridlines>
          <c:spPr>
            <a:ln w="9525" cap="flat" cmpd="sng" algn="ctr">
              <a:solidFill>
                <a:schemeClr val="tx1">
                  <a:lumMod val="15000"/>
                  <a:lumOff val="85000"/>
                </a:schemeClr>
              </a:solidFill>
              <a:round/>
            </a:ln>
            <a:effectLst/>
          </c:spPr>
        </c:majorGridlines>
        <c:numFmt formatCode="&quot;kr&quot;#,##0_);[Red]\(&quot;kr&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crossAx val="195877430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sv-SE"/>
          </a:p>
        </c:txPr>
      </c:dTable>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98BB9CA-0289-BEE4-6299-CD423864195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D070ACE-1E28-86AE-1BA1-4CED09B83A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F7CFC069-D178-8999-96FE-7CE5AC9B7B9E}"/>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5" name="Platshållare för sidfot 4">
            <a:extLst>
              <a:ext uri="{FF2B5EF4-FFF2-40B4-BE49-F238E27FC236}">
                <a16:creationId xmlns:a16="http://schemas.microsoft.com/office/drawing/2014/main" id="{E458FBF7-5B16-1CCD-E274-3D72994C0C1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EA1ACB2-035B-90D5-652D-948614C7C4E2}"/>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2551029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F698A0-1560-29F7-63F1-A31DA0598EC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A5795FD9-5A2D-511D-C797-AE89C4F4150C}"/>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C6E9FAD-6564-39A0-EFDA-0FD13764D049}"/>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5" name="Platshållare för sidfot 4">
            <a:extLst>
              <a:ext uri="{FF2B5EF4-FFF2-40B4-BE49-F238E27FC236}">
                <a16:creationId xmlns:a16="http://schemas.microsoft.com/office/drawing/2014/main" id="{AE9D8D14-EAA5-4F13-5BD5-5E4F396CCDB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1796E3F-44F9-46EA-4BE7-F772E48FD995}"/>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674283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020258FA-C738-1BF6-DC7A-6CEC20587508}"/>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BD733AC-950D-050E-729D-1161F2A5D99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61407F1-1493-C29A-C612-882E9D784948}"/>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5" name="Platshållare för sidfot 4">
            <a:extLst>
              <a:ext uri="{FF2B5EF4-FFF2-40B4-BE49-F238E27FC236}">
                <a16:creationId xmlns:a16="http://schemas.microsoft.com/office/drawing/2014/main" id="{036678D9-0312-AE8B-A763-2F93B5FEB91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C6A59EE-CF2F-3C6C-427C-4EE0EFEA05F3}"/>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348405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71AB82-D584-B91A-1F08-679E8490BF1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194BCCD-1053-46FE-3F3E-DA06A6616734}"/>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3A4C5E9-D593-C226-0468-119AB6AE0BAA}"/>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5" name="Platshållare för sidfot 4">
            <a:extLst>
              <a:ext uri="{FF2B5EF4-FFF2-40B4-BE49-F238E27FC236}">
                <a16:creationId xmlns:a16="http://schemas.microsoft.com/office/drawing/2014/main" id="{6E4D87EE-9E0E-B4F6-97EA-B3373B2189F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419CF4A-F65A-E246-70FB-B71A450E8A0A}"/>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1118657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8D0CE1-2D74-7005-616E-BEF414AF79A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A8946F7D-908A-7074-06D0-A1B24FFF85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3C741128-E8AF-4F31-7DA5-39FFD3CD29A6}"/>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5" name="Platshållare för sidfot 4">
            <a:extLst>
              <a:ext uri="{FF2B5EF4-FFF2-40B4-BE49-F238E27FC236}">
                <a16:creationId xmlns:a16="http://schemas.microsoft.com/office/drawing/2014/main" id="{56AC74CE-D474-2852-CA93-0E3A3A378B1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85786BF-DB8B-8B71-BC56-8FC45F95DF4B}"/>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489144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3C15E3-69EC-B85F-497F-FBD800B8752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97442AF-1E24-B78C-6EE0-305382D6BA6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771D731-704F-DDBB-4F74-90E3B164435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539CF1F-9291-4DFE-BBBD-DB38F3A44992}"/>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6" name="Platshållare för sidfot 5">
            <a:extLst>
              <a:ext uri="{FF2B5EF4-FFF2-40B4-BE49-F238E27FC236}">
                <a16:creationId xmlns:a16="http://schemas.microsoft.com/office/drawing/2014/main" id="{E6EB3594-5B75-4DE0-C24C-B2C35F5B699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96EF4103-C887-C3C9-D150-953F98C19135}"/>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1297741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02D1F9-4383-9471-5D14-AB1CBC2809B5}"/>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81A1582-EB90-8F0D-D15A-7E8B8044F3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9BAEFECA-C6D7-0E43-8EEF-74B2B8422605}"/>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8A5966E-B011-4F07-37D5-622391238A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EA4CCE0-5E10-BE27-A8D5-803E46D7048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EE41CFD0-465D-7484-FB60-21EE8708DFDC}"/>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8" name="Platshållare för sidfot 7">
            <a:extLst>
              <a:ext uri="{FF2B5EF4-FFF2-40B4-BE49-F238E27FC236}">
                <a16:creationId xmlns:a16="http://schemas.microsoft.com/office/drawing/2014/main" id="{6845A479-B39E-558C-F89A-81FB37D9376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7AB63374-6FFD-519B-A59A-1EB9E35897EA}"/>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3756740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8B98B2-EABA-4808-3595-6C61513DD16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82E74380-76EB-C716-150A-092A9529FE0A}"/>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4" name="Platshållare för sidfot 3">
            <a:extLst>
              <a:ext uri="{FF2B5EF4-FFF2-40B4-BE49-F238E27FC236}">
                <a16:creationId xmlns:a16="http://schemas.microsoft.com/office/drawing/2014/main" id="{71A969D6-B826-2C9C-0196-D2415BE37C8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8E525FC-186F-A398-A5E2-2CECB4D46676}"/>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274353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21E47B3-55DB-0398-8E28-44D86CE63438}"/>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3" name="Platshållare för sidfot 2">
            <a:extLst>
              <a:ext uri="{FF2B5EF4-FFF2-40B4-BE49-F238E27FC236}">
                <a16:creationId xmlns:a16="http://schemas.microsoft.com/office/drawing/2014/main" id="{4B427A43-256E-5C75-CA14-B83BBF1E07E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1C76417B-4FB4-2489-8F40-411DEAA111C4}"/>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4049757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DFBA3E-F19E-D5F4-6226-D9118A592CF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D5B8023-2DDA-4BC2-5C20-78931B4BB9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85B19AE-04C6-794F-EAEC-5ACAD855FC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D635CBE-007C-8FFF-DFFA-071183B0B79E}"/>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6" name="Platshållare för sidfot 5">
            <a:extLst>
              <a:ext uri="{FF2B5EF4-FFF2-40B4-BE49-F238E27FC236}">
                <a16:creationId xmlns:a16="http://schemas.microsoft.com/office/drawing/2014/main" id="{8E7CAFA1-8D97-987D-F317-16A7CF8D3D2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B99BF0-0835-2B2E-0346-A6CC9807C2F4}"/>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1289883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7074BFD-7927-A174-D051-F5F8F6F0C47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D8E5EED2-4E6B-D948-F431-E68BCDE6EF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C01DCD9-B6DF-EE4C-6C37-E5C87D04BF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8CDE32A-5FEF-B2D4-E6BF-91A80A51C50E}"/>
              </a:ext>
            </a:extLst>
          </p:cNvPr>
          <p:cNvSpPr>
            <a:spLocks noGrp="1"/>
          </p:cNvSpPr>
          <p:nvPr>
            <p:ph type="dt" sz="half" idx="10"/>
          </p:nvPr>
        </p:nvSpPr>
        <p:spPr/>
        <p:txBody>
          <a:bodyPr/>
          <a:lstStyle/>
          <a:p>
            <a:fld id="{FA5E6C89-7217-4D62-80BF-D2F052B3310B}" type="datetimeFigureOut">
              <a:rPr lang="sv-SE" smtClean="0"/>
              <a:t>2026-04-15</a:t>
            </a:fld>
            <a:endParaRPr lang="sv-SE"/>
          </a:p>
        </p:txBody>
      </p:sp>
      <p:sp>
        <p:nvSpPr>
          <p:cNvPr id="6" name="Platshållare för sidfot 5">
            <a:extLst>
              <a:ext uri="{FF2B5EF4-FFF2-40B4-BE49-F238E27FC236}">
                <a16:creationId xmlns:a16="http://schemas.microsoft.com/office/drawing/2014/main" id="{38E2365F-616A-DDB4-B0D3-E0C7286D6BA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C61386F-3D4A-AB21-1A2D-BAEAB3C26E4B}"/>
              </a:ext>
            </a:extLst>
          </p:cNvPr>
          <p:cNvSpPr>
            <a:spLocks noGrp="1"/>
          </p:cNvSpPr>
          <p:nvPr>
            <p:ph type="sldNum" sz="quarter" idx="12"/>
          </p:nvPr>
        </p:nvSpPr>
        <p:spPr/>
        <p:txBody>
          <a:bodyPr/>
          <a:lstStyle/>
          <a:p>
            <a:fld id="{2A430076-A2DD-4E96-ADC0-19FCC8635CD2}" type="slidenum">
              <a:rPr lang="sv-SE" smtClean="0"/>
              <a:t>‹#›</a:t>
            </a:fld>
            <a:endParaRPr lang="sv-SE"/>
          </a:p>
        </p:txBody>
      </p:sp>
    </p:spTree>
    <p:extLst>
      <p:ext uri="{BB962C8B-B14F-4D97-AF65-F5344CB8AC3E}">
        <p14:creationId xmlns:p14="http://schemas.microsoft.com/office/powerpoint/2010/main" val="143672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DE820CEF-BD84-9FDC-94E8-E80F4FEED9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1755102-7F6F-822C-7856-916E4FE416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B2F96E6-8D51-1534-6F67-114843AFA2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5E6C89-7217-4D62-80BF-D2F052B3310B}" type="datetimeFigureOut">
              <a:rPr lang="sv-SE" smtClean="0"/>
              <a:t>2026-04-15</a:t>
            </a:fld>
            <a:endParaRPr lang="sv-SE"/>
          </a:p>
        </p:txBody>
      </p:sp>
      <p:sp>
        <p:nvSpPr>
          <p:cNvPr id="5" name="Platshållare för sidfot 4">
            <a:extLst>
              <a:ext uri="{FF2B5EF4-FFF2-40B4-BE49-F238E27FC236}">
                <a16:creationId xmlns:a16="http://schemas.microsoft.com/office/drawing/2014/main" id="{242DFF0F-27F9-3D12-8FC8-F08AF5AF46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72401998-C5B0-826A-67F7-47D01D5E58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A430076-A2DD-4E96-ADC0-19FCC8635CD2}" type="slidenum">
              <a:rPr lang="sv-SE" smtClean="0"/>
              <a:t>‹#›</a:t>
            </a:fld>
            <a:endParaRPr lang="sv-SE"/>
          </a:p>
        </p:txBody>
      </p:sp>
    </p:spTree>
    <p:extLst>
      <p:ext uri="{BB962C8B-B14F-4D97-AF65-F5344CB8AC3E}">
        <p14:creationId xmlns:p14="http://schemas.microsoft.com/office/powerpoint/2010/main" val="1814534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Arc 11">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D242780E-6E41-F531-AD00-721EBD563891}"/>
              </a:ext>
            </a:extLst>
          </p:cNvPr>
          <p:cNvSpPr>
            <a:spLocks noGrp="1"/>
          </p:cNvSpPr>
          <p:nvPr>
            <p:ph type="ctrTitle"/>
          </p:nvPr>
        </p:nvSpPr>
        <p:spPr>
          <a:xfrm>
            <a:off x="7080738" y="647593"/>
            <a:ext cx="4467792" cy="3060541"/>
          </a:xfrm>
        </p:spPr>
        <p:txBody>
          <a:bodyPr>
            <a:normAutofit/>
          </a:bodyPr>
          <a:lstStyle/>
          <a:p>
            <a:r>
              <a:rPr lang="sv-SE">
                <a:solidFill>
                  <a:srgbClr val="FFFFFF"/>
                </a:solidFill>
              </a:rPr>
              <a:t>Växjö Golfklubb</a:t>
            </a:r>
          </a:p>
        </p:txBody>
      </p:sp>
      <p:sp>
        <p:nvSpPr>
          <p:cNvPr id="3" name="Underrubrik 2">
            <a:extLst>
              <a:ext uri="{FF2B5EF4-FFF2-40B4-BE49-F238E27FC236}">
                <a16:creationId xmlns:a16="http://schemas.microsoft.com/office/drawing/2014/main" id="{2F6691A6-C7A4-17D9-081C-7B5175CAA45C}"/>
              </a:ext>
            </a:extLst>
          </p:cNvPr>
          <p:cNvSpPr>
            <a:spLocks noGrp="1"/>
          </p:cNvSpPr>
          <p:nvPr>
            <p:ph type="subTitle" idx="1"/>
          </p:nvPr>
        </p:nvSpPr>
        <p:spPr>
          <a:xfrm>
            <a:off x="7080738" y="3800209"/>
            <a:ext cx="4467792" cy="2410198"/>
          </a:xfrm>
        </p:spPr>
        <p:txBody>
          <a:bodyPr>
            <a:normAutofit/>
          </a:bodyPr>
          <a:lstStyle/>
          <a:p>
            <a:r>
              <a:rPr lang="sv-SE" dirty="0">
                <a:solidFill>
                  <a:srgbClr val="FFFFFF"/>
                </a:solidFill>
              </a:rPr>
              <a:t>Spelpott/</a:t>
            </a:r>
            <a:r>
              <a:rPr lang="sv-SE" dirty="0" err="1">
                <a:solidFill>
                  <a:srgbClr val="FFFFFF"/>
                </a:solidFill>
              </a:rPr>
              <a:t>credits</a:t>
            </a:r>
            <a:r>
              <a:rPr lang="sv-SE" dirty="0">
                <a:solidFill>
                  <a:srgbClr val="FFFFFF"/>
                </a:solidFill>
              </a:rPr>
              <a:t> för Basmedlem junior och senior  2026</a:t>
            </a:r>
          </a:p>
        </p:txBody>
      </p:sp>
      <p:sp>
        <p:nvSpPr>
          <p:cNvPr id="9" name="Oval 13">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BE1EE411-0FA3-A9DD-B9CD-9BFCCC911D15}"/>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2217027" y="2460779"/>
            <a:ext cx="2240673" cy="1936442"/>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49505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ubrik 8">
            <a:extLst>
              <a:ext uri="{FF2B5EF4-FFF2-40B4-BE49-F238E27FC236}">
                <a16:creationId xmlns:a16="http://schemas.microsoft.com/office/drawing/2014/main" id="{C9381CB9-5FB9-3824-C51A-9A96161ACF01}"/>
              </a:ext>
            </a:extLst>
          </p:cNvPr>
          <p:cNvSpPr>
            <a:spLocks noGrp="1"/>
          </p:cNvSpPr>
          <p:nvPr>
            <p:ph type="title"/>
          </p:nvPr>
        </p:nvSpPr>
        <p:spPr>
          <a:xfrm>
            <a:off x="839788" y="457200"/>
            <a:ext cx="3932237" cy="641927"/>
          </a:xfrm>
        </p:spPr>
        <p:txBody>
          <a:bodyPr/>
          <a:lstStyle/>
          <a:p>
            <a:r>
              <a:rPr lang="sv-SE" dirty="0"/>
              <a:t>Bas medlem - Junior</a:t>
            </a:r>
          </a:p>
        </p:txBody>
      </p:sp>
      <p:graphicFrame>
        <p:nvGraphicFramePr>
          <p:cNvPr id="15" name="Platshållare för innehåll 14">
            <a:extLst>
              <a:ext uri="{FF2B5EF4-FFF2-40B4-BE49-F238E27FC236}">
                <a16:creationId xmlns:a16="http://schemas.microsoft.com/office/drawing/2014/main" id="{6AD8F85E-8979-1EF7-0CEA-964FBB310D41}"/>
              </a:ext>
            </a:extLst>
          </p:cNvPr>
          <p:cNvGraphicFramePr>
            <a:graphicFrameLocks noGrp="1"/>
          </p:cNvGraphicFramePr>
          <p:nvPr>
            <p:ph idx="1"/>
            <p:extLst>
              <p:ext uri="{D42A27DB-BD31-4B8C-83A1-F6EECF244321}">
                <p14:modId xmlns:p14="http://schemas.microsoft.com/office/powerpoint/2010/main" val="3184200707"/>
              </p:ext>
            </p:extLst>
          </p:nvPr>
        </p:nvGraphicFramePr>
        <p:xfrm>
          <a:off x="4294909" y="987425"/>
          <a:ext cx="7060479" cy="4873625"/>
        </p:xfrm>
        <a:graphic>
          <a:graphicData uri="http://schemas.openxmlformats.org/drawingml/2006/chart">
            <c:chart xmlns:c="http://schemas.openxmlformats.org/drawingml/2006/chart" xmlns:r="http://schemas.openxmlformats.org/officeDocument/2006/relationships" r:id="rId2"/>
          </a:graphicData>
        </a:graphic>
      </p:graphicFrame>
      <p:sp>
        <p:nvSpPr>
          <p:cNvPr id="11" name="Platshållare för text 10">
            <a:extLst>
              <a:ext uri="{FF2B5EF4-FFF2-40B4-BE49-F238E27FC236}">
                <a16:creationId xmlns:a16="http://schemas.microsoft.com/office/drawing/2014/main" id="{059C1702-C6B5-9DF5-37B8-A9D8078AB441}"/>
              </a:ext>
            </a:extLst>
          </p:cNvPr>
          <p:cNvSpPr>
            <a:spLocks noGrp="1"/>
          </p:cNvSpPr>
          <p:nvPr>
            <p:ph type="body" sz="half" idx="2"/>
          </p:nvPr>
        </p:nvSpPr>
        <p:spPr>
          <a:xfrm>
            <a:off x="839788" y="1173018"/>
            <a:ext cx="2937885" cy="5015346"/>
          </a:xfrm>
        </p:spPr>
        <p:txBody>
          <a:bodyPr>
            <a:normAutofit lnSpcReduction="10000"/>
          </a:bodyPr>
          <a:lstStyle/>
          <a:p>
            <a:r>
              <a:rPr lang="sv-SE" dirty="0"/>
              <a:t>Avgift 1000 kr* </a:t>
            </a:r>
            <a:br>
              <a:rPr lang="sv-SE" dirty="0"/>
            </a:br>
            <a:r>
              <a:rPr lang="sv-SE" sz="1200" dirty="0"/>
              <a:t>(avgiften ger 2400 </a:t>
            </a:r>
            <a:r>
              <a:rPr lang="sv-SE" sz="1200" dirty="0" err="1"/>
              <a:t>credits</a:t>
            </a:r>
            <a:r>
              <a:rPr lang="sv-SE" sz="1200" dirty="0"/>
              <a:t>/spelpott i Git bokning 2026)</a:t>
            </a:r>
            <a:endParaRPr lang="sv-SE" sz="1800" dirty="0"/>
          </a:p>
          <a:p>
            <a:r>
              <a:rPr lang="sv-SE" b="1" dirty="0"/>
              <a:t>Pris per runda blir beroende på när man spelar, se exempel bilden intill.</a:t>
            </a:r>
          </a:p>
          <a:p>
            <a:r>
              <a:rPr lang="sv-SE" dirty="0"/>
              <a:t>*Spelavgift Credits är en ny typ av spelavgift i GIT . I Spelavgift Credits sätter klubben ett kreditvärde på samtliga starttider. Värdet kan vara olika högt beroende på hur attraktiv tiden är utifrån period, dag och tid. </a:t>
            </a:r>
          </a:p>
          <a:p>
            <a:r>
              <a:rPr lang="sv-SE" dirty="0"/>
              <a:t>När medlemmen betalar sin spelavgift får du ett visst antal poäng som kan användas för spel. Vid bokning dras starttidens kreditvärde av från medlemmens totalt. Om medlemmen får slut på krediter inom säsongen är slut går det att fylla på mot betalning.</a:t>
            </a:r>
          </a:p>
        </p:txBody>
      </p:sp>
    </p:spTree>
    <p:extLst>
      <p:ext uri="{BB962C8B-B14F-4D97-AF65-F5344CB8AC3E}">
        <p14:creationId xmlns:p14="http://schemas.microsoft.com/office/powerpoint/2010/main" val="2097636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088BC-FBA8-4F1E-2F83-8EA46BACA6EC}"/>
            </a:ext>
          </a:extLst>
        </p:cNvPr>
        <p:cNvGrpSpPr/>
        <p:nvPr/>
      </p:nvGrpSpPr>
      <p:grpSpPr>
        <a:xfrm>
          <a:off x="0" y="0"/>
          <a:ext cx="0" cy="0"/>
          <a:chOff x="0" y="0"/>
          <a:chExt cx="0" cy="0"/>
        </a:xfrm>
      </p:grpSpPr>
      <p:sp>
        <p:nvSpPr>
          <p:cNvPr id="9" name="Rubrik 8">
            <a:extLst>
              <a:ext uri="{FF2B5EF4-FFF2-40B4-BE49-F238E27FC236}">
                <a16:creationId xmlns:a16="http://schemas.microsoft.com/office/drawing/2014/main" id="{2209E499-2ED8-46C6-4C7E-F2DC6A185586}"/>
              </a:ext>
            </a:extLst>
          </p:cNvPr>
          <p:cNvSpPr>
            <a:spLocks noGrp="1"/>
          </p:cNvSpPr>
          <p:nvPr>
            <p:ph type="title"/>
          </p:nvPr>
        </p:nvSpPr>
        <p:spPr>
          <a:xfrm>
            <a:off x="839788" y="457200"/>
            <a:ext cx="3932237" cy="641927"/>
          </a:xfrm>
        </p:spPr>
        <p:txBody>
          <a:bodyPr/>
          <a:lstStyle/>
          <a:p>
            <a:r>
              <a:rPr lang="sv-SE" dirty="0"/>
              <a:t>Bas medlem - Senior</a:t>
            </a:r>
          </a:p>
        </p:txBody>
      </p:sp>
      <p:sp>
        <p:nvSpPr>
          <p:cNvPr id="11" name="Platshållare för text 10">
            <a:extLst>
              <a:ext uri="{FF2B5EF4-FFF2-40B4-BE49-F238E27FC236}">
                <a16:creationId xmlns:a16="http://schemas.microsoft.com/office/drawing/2014/main" id="{BADF49C3-E0FB-6B0E-3440-9B07876167CA}"/>
              </a:ext>
            </a:extLst>
          </p:cNvPr>
          <p:cNvSpPr>
            <a:spLocks noGrp="1"/>
          </p:cNvSpPr>
          <p:nvPr>
            <p:ph type="body" sz="half" idx="2"/>
          </p:nvPr>
        </p:nvSpPr>
        <p:spPr>
          <a:xfrm>
            <a:off x="839788" y="1173018"/>
            <a:ext cx="2937885" cy="5015346"/>
          </a:xfrm>
        </p:spPr>
        <p:txBody>
          <a:bodyPr>
            <a:normAutofit lnSpcReduction="10000"/>
          </a:bodyPr>
          <a:lstStyle/>
          <a:p>
            <a:r>
              <a:rPr lang="sv-SE" dirty="0"/>
              <a:t>Avgift 2000 kr* </a:t>
            </a:r>
            <a:br>
              <a:rPr lang="sv-SE" dirty="0"/>
            </a:br>
            <a:r>
              <a:rPr lang="sv-SE" sz="1200" dirty="0"/>
              <a:t>(avgiften ger 2400 </a:t>
            </a:r>
            <a:r>
              <a:rPr lang="sv-SE" sz="1200" dirty="0" err="1"/>
              <a:t>credits</a:t>
            </a:r>
            <a:r>
              <a:rPr lang="sv-SE" sz="1200" dirty="0"/>
              <a:t>/spelpott i Git bokning 2026)</a:t>
            </a:r>
            <a:endParaRPr lang="sv-SE" sz="1800" dirty="0"/>
          </a:p>
          <a:p>
            <a:r>
              <a:rPr lang="sv-SE" b="1" dirty="0"/>
              <a:t>Pris per runda blir beroende på när man spelar, se exempel bilden intill.</a:t>
            </a:r>
          </a:p>
          <a:p>
            <a:r>
              <a:rPr lang="sv-SE" dirty="0"/>
              <a:t>*Spelavgift Credits är en ny typ av spelavgift i GIT . I Spelavgift Credits sätter klubben ett kreditvärde på samtliga starttider. Värdet kan vara olika högt beroende på hur attraktiv tiden är utifrån period, dag och tid. </a:t>
            </a:r>
          </a:p>
          <a:p>
            <a:r>
              <a:rPr lang="sv-SE" dirty="0"/>
              <a:t>När medlemmen betalar sin spelavgift får du ett visst antal poäng som kan användas för spel. Vid bokning dras starttidens kreditvärde av från medlemmens totalt. Om medlemmen får slut på krediter inom säsongen är slut går det att fylla på mot betalning.</a:t>
            </a:r>
          </a:p>
        </p:txBody>
      </p:sp>
      <p:graphicFrame>
        <p:nvGraphicFramePr>
          <p:cNvPr id="4" name="Platshållare för innehåll 3">
            <a:extLst>
              <a:ext uri="{FF2B5EF4-FFF2-40B4-BE49-F238E27FC236}">
                <a16:creationId xmlns:a16="http://schemas.microsoft.com/office/drawing/2014/main" id="{18998175-03A5-9538-2EF2-759908F98CE1}"/>
              </a:ext>
            </a:extLst>
          </p:cNvPr>
          <p:cNvGraphicFramePr>
            <a:graphicFrameLocks noGrp="1"/>
          </p:cNvGraphicFramePr>
          <p:nvPr>
            <p:ph idx="1"/>
            <p:extLst>
              <p:ext uri="{D42A27DB-BD31-4B8C-83A1-F6EECF244321}">
                <p14:modId xmlns:p14="http://schemas.microsoft.com/office/powerpoint/2010/main" val="963582786"/>
              </p:ext>
            </p:extLst>
          </p:nvPr>
        </p:nvGraphicFramePr>
        <p:xfrm>
          <a:off x="5183188" y="987425"/>
          <a:ext cx="6172200" cy="48736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1072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6906711-0AFB-47DD-A4B6-4E94B38B8C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AA91F649-894C-41F6-A21D-3D1AC558E9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877832"/>
          </a:xfrm>
          <a:custGeom>
            <a:avLst/>
            <a:gdLst>
              <a:gd name="connsiteX0" fmla="*/ 6789701 w 12192000"/>
              <a:gd name="connsiteY0" fmla="*/ 2809623 h 2877832"/>
              <a:gd name="connsiteX1" fmla="*/ 6788702 w 12192000"/>
              <a:gd name="connsiteY1" fmla="*/ 2809701 h 2877832"/>
              <a:gd name="connsiteX2" fmla="*/ 6788476 w 12192000"/>
              <a:gd name="connsiteY2" fmla="*/ 2810235 h 2877832"/>
              <a:gd name="connsiteX3" fmla="*/ 0 w 12192000"/>
              <a:gd name="connsiteY3" fmla="*/ 0 h 2877832"/>
              <a:gd name="connsiteX4" fmla="*/ 12192000 w 12192000"/>
              <a:gd name="connsiteY4" fmla="*/ 0 h 2877832"/>
              <a:gd name="connsiteX5" fmla="*/ 12192000 w 12192000"/>
              <a:gd name="connsiteY5" fmla="*/ 1915388 h 2877832"/>
              <a:gd name="connsiteX6" fmla="*/ 12061096 w 12192000"/>
              <a:gd name="connsiteY6" fmla="*/ 1954428 h 2877832"/>
              <a:gd name="connsiteX7" fmla="*/ 11676800 w 12192000"/>
              <a:gd name="connsiteY7" fmla="*/ 2058003 h 2877832"/>
              <a:gd name="connsiteX8" fmla="*/ 10425355 w 12192000"/>
              <a:gd name="connsiteY8" fmla="*/ 2341542 h 2877832"/>
              <a:gd name="connsiteX9" fmla="*/ 9424022 w 12192000"/>
              <a:gd name="connsiteY9" fmla="*/ 2516704 h 2877832"/>
              <a:gd name="connsiteX10" fmla="*/ 8458419 w 12192000"/>
              <a:gd name="connsiteY10" fmla="*/ 2650405 h 2877832"/>
              <a:gd name="connsiteX11" fmla="*/ 7715970 w 12192000"/>
              <a:gd name="connsiteY11" fmla="*/ 2730352 h 2877832"/>
              <a:gd name="connsiteX12" fmla="*/ 6951716 w 12192000"/>
              <a:gd name="connsiteY12" fmla="*/ 2796132 h 2877832"/>
              <a:gd name="connsiteX13" fmla="*/ 6936303 w 12192000"/>
              <a:gd name="connsiteY13" fmla="*/ 2798203 h 2877832"/>
              <a:gd name="connsiteX14" fmla="*/ 6790448 w 12192000"/>
              <a:gd name="connsiteY14" fmla="*/ 2809564 h 2877832"/>
              <a:gd name="connsiteX15" fmla="*/ 6799941 w 12192000"/>
              <a:gd name="connsiteY15" fmla="*/ 2811384 h 2877832"/>
              <a:gd name="connsiteX16" fmla="*/ 6835432 w 12192000"/>
              <a:gd name="connsiteY16" fmla="*/ 2809677 h 2877832"/>
              <a:gd name="connsiteX17" fmla="*/ 6884003 w 12192000"/>
              <a:gd name="connsiteY17" fmla="*/ 2806699 h 2877832"/>
              <a:gd name="connsiteX18" fmla="*/ 7578771 w 12192000"/>
              <a:gd name="connsiteY18" fmla="*/ 2774172 h 2877832"/>
              <a:gd name="connsiteX19" fmla="*/ 8623845 w 12192000"/>
              <a:gd name="connsiteY19" fmla="*/ 2687275 h 2877832"/>
              <a:gd name="connsiteX20" fmla="*/ 9479970 w 12192000"/>
              <a:gd name="connsiteY20" fmla="*/ 2583369 h 2877832"/>
              <a:gd name="connsiteX21" fmla="*/ 10629308 w 12192000"/>
              <a:gd name="connsiteY21" fmla="*/ 2389212 h 2877832"/>
              <a:gd name="connsiteX22" fmla="*/ 11998498 w 12192000"/>
              <a:gd name="connsiteY22" fmla="*/ 2063218 h 2877832"/>
              <a:gd name="connsiteX23" fmla="*/ 12192000 w 12192000"/>
              <a:gd name="connsiteY23" fmla="*/ 2006219 h 2877832"/>
              <a:gd name="connsiteX24" fmla="*/ 12192000 w 12192000"/>
              <a:gd name="connsiteY24" fmla="*/ 2060956 h 2877832"/>
              <a:gd name="connsiteX25" fmla="*/ 11829257 w 12192000"/>
              <a:gd name="connsiteY25" fmla="*/ 2166255 h 2877832"/>
              <a:gd name="connsiteX26" fmla="*/ 10939183 w 12192000"/>
              <a:gd name="connsiteY26" fmla="*/ 2380770 h 2877832"/>
              <a:gd name="connsiteX27" fmla="*/ 9985530 w 12192000"/>
              <a:gd name="connsiteY27" fmla="*/ 2560775 h 2877832"/>
              <a:gd name="connsiteX28" fmla="*/ 9186882 w 12192000"/>
              <a:gd name="connsiteY28" fmla="*/ 2676722 h 2877832"/>
              <a:gd name="connsiteX29" fmla="*/ 8578198 w 12192000"/>
              <a:gd name="connsiteY29" fmla="*/ 2746241 h 2877832"/>
              <a:gd name="connsiteX30" fmla="*/ 7864358 w 12192000"/>
              <a:gd name="connsiteY30" fmla="*/ 2807692 h 2877832"/>
              <a:gd name="connsiteX31" fmla="*/ 6935502 w 12192000"/>
              <a:gd name="connsiteY31" fmla="*/ 2859086 h 2877832"/>
              <a:gd name="connsiteX32" fmla="*/ 6477750 w 12192000"/>
              <a:gd name="connsiteY32" fmla="*/ 2872989 h 2877832"/>
              <a:gd name="connsiteX33" fmla="*/ 6362294 w 12192000"/>
              <a:gd name="connsiteY33" fmla="*/ 2877832 h 2877832"/>
              <a:gd name="connsiteX34" fmla="*/ 6057129 w 12192000"/>
              <a:gd name="connsiteY34" fmla="*/ 2877832 h 2877832"/>
              <a:gd name="connsiteX35" fmla="*/ 5977784 w 12192000"/>
              <a:gd name="connsiteY35" fmla="*/ 2873238 h 2877832"/>
              <a:gd name="connsiteX36" fmla="*/ 5265087 w 12192000"/>
              <a:gd name="connsiteY36" fmla="*/ 2836989 h 2877832"/>
              <a:gd name="connsiteX37" fmla="*/ 4346277 w 12192000"/>
              <a:gd name="connsiteY37" fmla="*/ 2774919 h 2877832"/>
              <a:gd name="connsiteX38" fmla="*/ 3373045 w 12192000"/>
              <a:gd name="connsiteY38" fmla="*/ 2676350 h 2877832"/>
              <a:gd name="connsiteX39" fmla="*/ 2362173 w 12192000"/>
              <a:gd name="connsiteY39" fmla="*/ 2557423 h 2877832"/>
              <a:gd name="connsiteX40" fmla="*/ 1233178 w 12192000"/>
              <a:gd name="connsiteY40" fmla="*/ 2384247 h 2877832"/>
              <a:gd name="connsiteX41" fmla="*/ 68500 w 12192000"/>
              <a:gd name="connsiteY41" fmla="*/ 2144540 h 2877832"/>
              <a:gd name="connsiteX42" fmla="*/ 0 w 12192000"/>
              <a:gd name="connsiteY42" fmla="*/ 2127185 h 2877832"/>
              <a:gd name="connsiteX43" fmla="*/ 0 w 12192000"/>
              <a:gd name="connsiteY43" fmla="*/ 2070696 h 2877832"/>
              <a:gd name="connsiteX44" fmla="*/ 72441 w 12192000"/>
              <a:gd name="connsiteY44" fmla="*/ 2089473 h 2877832"/>
              <a:gd name="connsiteX45" fmla="*/ 600716 w 12192000"/>
              <a:gd name="connsiteY45" fmla="*/ 2207843 h 2877832"/>
              <a:gd name="connsiteX46" fmla="*/ 1769512 w 12192000"/>
              <a:gd name="connsiteY46" fmla="*/ 2418011 h 2877832"/>
              <a:gd name="connsiteX47" fmla="*/ 2613554 w 12192000"/>
              <a:gd name="connsiteY47" fmla="*/ 2534953 h 2877832"/>
              <a:gd name="connsiteX48" fmla="*/ 2581134 w 12192000"/>
              <a:gd name="connsiteY48" fmla="*/ 2525022 h 2877832"/>
              <a:gd name="connsiteX49" fmla="*/ 1112635 w 12192000"/>
              <a:gd name="connsiteY49" fmla="*/ 2192325 h 2877832"/>
              <a:gd name="connsiteX50" fmla="*/ 420412 w 12192000"/>
              <a:gd name="connsiteY50" fmla="*/ 1992892 h 2877832"/>
              <a:gd name="connsiteX51" fmla="*/ 0 w 12192000"/>
              <a:gd name="connsiteY51" fmla="*/ 1853975 h 2877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000" h="2877832">
                <a:moveTo>
                  <a:pt x="6789701" y="2809623"/>
                </a:moveTo>
                <a:lnTo>
                  <a:pt x="6788702" y="2809701"/>
                </a:lnTo>
                <a:lnTo>
                  <a:pt x="6788476" y="2810235"/>
                </a:lnTo>
                <a:close/>
                <a:moveTo>
                  <a:pt x="0" y="0"/>
                </a:moveTo>
                <a:lnTo>
                  <a:pt x="12192000" y="0"/>
                </a:lnTo>
                <a:lnTo>
                  <a:pt x="12192000" y="1915388"/>
                </a:lnTo>
                <a:lnTo>
                  <a:pt x="12061096" y="1954428"/>
                </a:lnTo>
                <a:cubicBezTo>
                  <a:pt x="11933500" y="1990642"/>
                  <a:pt x="11805390" y="2025171"/>
                  <a:pt x="11676800" y="2058003"/>
                </a:cubicBezTo>
                <a:cubicBezTo>
                  <a:pt x="11262789" y="2165510"/>
                  <a:pt x="10845343" y="2259112"/>
                  <a:pt x="10425355" y="2341542"/>
                </a:cubicBezTo>
                <a:cubicBezTo>
                  <a:pt x="10092810" y="2406753"/>
                  <a:pt x="9759033" y="2465150"/>
                  <a:pt x="9424022" y="2516704"/>
                </a:cubicBezTo>
                <a:cubicBezTo>
                  <a:pt x="9102997" y="2566361"/>
                  <a:pt x="8781133" y="2610928"/>
                  <a:pt x="8458419" y="2650405"/>
                </a:cubicBezTo>
                <a:cubicBezTo>
                  <a:pt x="8211360" y="2680571"/>
                  <a:pt x="7963792" y="2706144"/>
                  <a:pt x="7715970" y="2730352"/>
                </a:cubicBezTo>
                <a:lnTo>
                  <a:pt x="6951716" y="2796132"/>
                </a:lnTo>
                <a:lnTo>
                  <a:pt x="6936303" y="2798203"/>
                </a:lnTo>
                <a:lnTo>
                  <a:pt x="6790448" y="2809564"/>
                </a:lnTo>
                <a:lnTo>
                  <a:pt x="6799941" y="2811384"/>
                </a:lnTo>
                <a:cubicBezTo>
                  <a:pt x="6811623" y="2811850"/>
                  <a:pt x="6823734" y="2809677"/>
                  <a:pt x="6835432" y="2809677"/>
                </a:cubicBezTo>
                <a:cubicBezTo>
                  <a:pt x="6851580" y="2809677"/>
                  <a:pt x="6867729" y="2807070"/>
                  <a:pt x="6884003" y="2806699"/>
                </a:cubicBezTo>
                <a:cubicBezTo>
                  <a:pt x="7115805" y="2801237"/>
                  <a:pt x="7347351" y="2789070"/>
                  <a:pt x="7578771" y="2774172"/>
                </a:cubicBezTo>
                <a:cubicBezTo>
                  <a:pt x="7927552" y="2751704"/>
                  <a:pt x="8276080" y="2723525"/>
                  <a:pt x="8623845" y="2687275"/>
                </a:cubicBezTo>
                <a:cubicBezTo>
                  <a:pt x="8909939" y="2657977"/>
                  <a:pt x="9195310" y="2623342"/>
                  <a:pt x="9479970" y="2583369"/>
                </a:cubicBezTo>
                <a:cubicBezTo>
                  <a:pt x="9864901" y="2528995"/>
                  <a:pt x="10248014" y="2464281"/>
                  <a:pt x="10629308" y="2389212"/>
                </a:cubicBezTo>
                <a:cubicBezTo>
                  <a:pt x="11090114" y="2298092"/>
                  <a:pt x="11546975" y="2190586"/>
                  <a:pt x="11998498" y="2063218"/>
                </a:cubicBezTo>
                <a:lnTo>
                  <a:pt x="12192000" y="2006219"/>
                </a:lnTo>
                <a:lnTo>
                  <a:pt x="12192000" y="2060956"/>
                </a:lnTo>
                <a:lnTo>
                  <a:pt x="11829257" y="2166255"/>
                </a:lnTo>
                <a:cubicBezTo>
                  <a:pt x="11534769" y="2245952"/>
                  <a:pt x="11238120" y="2316838"/>
                  <a:pt x="10939183" y="2380770"/>
                </a:cubicBezTo>
                <a:cubicBezTo>
                  <a:pt x="10622824" y="2448552"/>
                  <a:pt x="10304941" y="2508549"/>
                  <a:pt x="9985530" y="2560775"/>
                </a:cubicBezTo>
                <a:cubicBezTo>
                  <a:pt x="9720036" y="2604224"/>
                  <a:pt x="9453814" y="2642869"/>
                  <a:pt x="9186882" y="2676722"/>
                </a:cubicBezTo>
                <a:cubicBezTo>
                  <a:pt x="8984197" y="2702296"/>
                  <a:pt x="8781514" y="2726379"/>
                  <a:pt x="8578198" y="2746241"/>
                </a:cubicBezTo>
                <a:cubicBezTo>
                  <a:pt x="8340547" y="2768961"/>
                  <a:pt x="8102644" y="2790436"/>
                  <a:pt x="7864358" y="2807692"/>
                </a:cubicBezTo>
                <a:cubicBezTo>
                  <a:pt x="7554994" y="2830036"/>
                  <a:pt x="7245502" y="2847914"/>
                  <a:pt x="6935502" y="2859086"/>
                </a:cubicBezTo>
                <a:cubicBezTo>
                  <a:pt x="6782917" y="2864549"/>
                  <a:pt x="6630334" y="2868397"/>
                  <a:pt x="6477750" y="2872989"/>
                </a:cubicBezTo>
                <a:cubicBezTo>
                  <a:pt x="6439195" y="2870905"/>
                  <a:pt x="6400529" y="2872530"/>
                  <a:pt x="6362294" y="2877832"/>
                </a:cubicBezTo>
                <a:lnTo>
                  <a:pt x="6057129" y="2877832"/>
                </a:lnTo>
                <a:lnTo>
                  <a:pt x="5977784" y="2873238"/>
                </a:lnTo>
                <a:cubicBezTo>
                  <a:pt x="5740261" y="2860825"/>
                  <a:pt x="5502739" y="2847046"/>
                  <a:pt x="5265087" y="2836989"/>
                </a:cubicBezTo>
                <a:cubicBezTo>
                  <a:pt x="4958267" y="2824573"/>
                  <a:pt x="4651826" y="2804093"/>
                  <a:pt x="4346277" y="2774919"/>
                </a:cubicBezTo>
                <a:cubicBezTo>
                  <a:pt x="4021654" y="2744007"/>
                  <a:pt x="3697795" y="2709372"/>
                  <a:pt x="3373045" y="2676350"/>
                </a:cubicBezTo>
                <a:cubicBezTo>
                  <a:pt x="3035412" y="2642088"/>
                  <a:pt x="2698456" y="2602449"/>
                  <a:pt x="2362173" y="2557423"/>
                </a:cubicBezTo>
                <a:cubicBezTo>
                  <a:pt x="1984692" y="2507270"/>
                  <a:pt x="1608364" y="2449544"/>
                  <a:pt x="1233178" y="2384247"/>
                </a:cubicBezTo>
                <a:cubicBezTo>
                  <a:pt x="842181" y="2315534"/>
                  <a:pt x="453758" y="2237046"/>
                  <a:pt x="68500" y="2144540"/>
                </a:cubicBezTo>
                <a:lnTo>
                  <a:pt x="0" y="2127185"/>
                </a:lnTo>
                <a:lnTo>
                  <a:pt x="0" y="2070696"/>
                </a:lnTo>
                <a:lnTo>
                  <a:pt x="72441" y="2089473"/>
                </a:lnTo>
                <a:cubicBezTo>
                  <a:pt x="247961" y="2131651"/>
                  <a:pt x="424164" y="2170911"/>
                  <a:pt x="600716" y="2207843"/>
                </a:cubicBezTo>
                <a:cubicBezTo>
                  <a:pt x="988279" y="2288657"/>
                  <a:pt x="1378133" y="2357555"/>
                  <a:pt x="1769512" y="2418011"/>
                </a:cubicBezTo>
                <a:cubicBezTo>
                  <a:pt x="2052426" y="2461587"/>
                  <a:pt x="2335725" y="2501684"/>
                  <a:pt x="2613554" y="2534953"/>
                </a:cubicBezTo>
                <a:cubicBezTo>
                  <a:pt x="2605544" y="2537560"/>
                  <a:pt x="2594611" y="2527504"/>
                  <a:pt x="2581134" y="2525022"/>
                </a:cubicBezTo>
                <a:cubicBezTo>
                  <a:pt x="2087178" y="2433070"/>
                  <a:pt x="1597684" y="2322177"/>
                  <a:pt x="1112635" y="2192325"/>
                </a:cubicBezTo>
                <a:cubicBezTo>
                  <a:pt x="880453" y="2130254"/>
                  <a:pt x="649713" y="2063776"/>
                  <a:pt x="420412" y="1992892"/>
                </a:cubicBezTo>
                <a:lnTo>
                  <a:pt x="0" y="185397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ubrik 1">
            <a:extLst>
              <a:ext uri="{FF2B5EF4-FFF2-40B4-BE49-F238E27FC236}">
                <a16:creationId xmlns:a16="http://schemas.microsoft.com/office/drawing/2014/main" id="{4C24BEC4-4E78-00F6-D576-7EC14051E0E9}"/>
              </a:ext>
            </a:extLst>
          </p:cNvPr>
          <p:cNvSpPr>
            <a:spLocks noGrp="1"/>
          </p:cNvSpPr>
          <p:nvPr>
            <p:ph type="title"/>
          </p:nvPr>
        </p:nvSpPr>
        <p:spPr>
          <a:xfrm>
            <a:off x="638881" y="390525"/>
            <a:ext cx="10909640" cy="1510301"/>
          </a:xfrm>
        </p:spPr>
        <p:txBody>
          <a:bodyPr vert="horz" lIns="91440" tIns="45720" rIns="91440" bIns="45720" rtlCol="0" anchor="ctr">
            <a:normAutofit/>
          </a:bodyPr>
          <a:lstStyle/>
          <a:p>
            <a:pPr algn="ctr"/>
            <a:r>
              <a:rPr lang="en-US" sz="6100" kern="1200">
                <a:solidFill>
                  <a:srgbClr val="FFFFFF"/>
                </a:solidFill>
                <a:latin typeface="+mj-lt"/>
                <a:ea typeface="+mj-ea"/>
                <a:cs typeface="+mj-cs"/>
              </a:rPr>
              <a:t>Credits värden på Växjö Golfklubb</a:t>
            </a:r>
          </a:p>
        </p:txBody>
      </p:sp>
      <p:sp>
        <p:nvSpPr>
          <p:cNvPr id="4" name="Platshållare för text 3">
            <a:extLst>
              <a:ext uri="{FF2B5EF4-FFF2-40B4-BE49-F238E27FC236}">
                <a16:creationId xmlns:a16="http://schemas.microsoft.com/office/drawing/2014/main" id="{781D1C0C-FE97-2C3C-AB87-A7B83B337C2D}"/>
              </a:ext>
            </a:extLst>
          </p:cNvPr>
          <p:cNvSpPr>
            <a:spLocks noGrp="1"/>
          </p:cNvSpPr>
          <p:nvPr>
            <p:ph type="body" sz="half" idx="2"/>
          </p:nvPr>
        </p:nvSpPr>
        <p:spPr>
          <a:xfrm>
            <a:off x="2895601" y="1900826"/>
            <a:ext cx="6396204" cy="662542"/>
          </a:xfrm>
        </p:spPr>
        <p:txBody>
          <a:bodyPr vert="horz" lIns="91440" tIns="45720" rIns="91440" bIns="45720" rtlCol="0" anchor="ctr">
            <a:normAutofit/>
          </a:bodyPr>
          <a:lstStyle/>
          <a:p>
            <a:pPr algn="ctr"/>
            <a:r>
              <a:rPr lang="en-US" sz="2400" dirty="0" err="1">
                <a:solidFill>
                  <a:srgbClr val="FFFFFF"/>
                </a:solidFill>
              </a:rPr>
              <a:t>Spelpott</a:t>
            </a:r>
            <a:r>
              <a:rPr lang="en-US" sz="2400" dirty="0">
                <a:solidFill>
                  <a:srgbClr val="FFFFFF"/>
                </a:solidFill>
              </a:rPr>
              <a:t>/</a:t>
            </a:r>
            <a:r>
              <a:rPr lang="en-US" sz="2400" kern="1200" dirty="0">
                <a:solidFill>
                  <a:srgbClr val="FFFFFF"/>
                </a:solidFill>
                <a:latin typeface="+mn-lt"/>
                <a:ea typeface="+mn-ea"/>
                <a:cs typeface="+mn-cs"/>
              </a:rPr>
              <a:t>credits</a:t>
            </a:r>
            <a:r>
              <a:rPr lang="en-US" sz="2400" dirty="0">
                <a:solidFill>
                  <a:srgbClr val="FFFFFF"/>
                </a:solidFill>
              </a:rPr>
              <a:t> </a:t>
            </a:r>
            <a:r>
              <a:rPr lang="en-US" sz="2400" kern="1200" dirty="0" err="1">
                <a:solidFill>
                  <a:srgbClr val="FFFFFF"/>
                </a:solidFill>
                <a:latin typeface="+mn-lt"/>
                <a:ea typeface="+mn-ea"/>
                <a:cs typeface="+mn-cs"/>
              </a:rPr>
              <a:t>värden</a:t>
            </a:r>
            <a:r>
              <a:rPr lang="en-US" sz="2400" kern="1200" dirty="0">
                <a:solidFill>
                  <a:srgbClr val="FFFFFF"/>
                </a:solidFill>
                <a:latin typeface="+mn-lt"/>
                <a:ea typeface="+mn-ea"/>
                <a:cs typeface="+mn-cs"/>
              </a:rPr>
              <a:t> för 2026</a:t>
            </a:r>
          </a:p>
        </p:txBody>
      </p:sp>
      <p:sp>
        <p:nvSpPr>
          <p:cNvPr id="15" name="sketch line">
            <a:extLst>
              <a:ext uri="{FF2B5EF4-FFF2-40B4-BE49-F238E27FC236}">
                <a16:creationId xmlns:a16="http://schemas.microsoft.com/office/drawing/2014/main" id="{56037404-66BD-46B5-9323-1B53131967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1753266"/>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latshållare för innehåll 7">
            <a:extLst>
              <a:ext uri="{FF2B5EF4-FFF2-40B4-BE49-F238E27FC236}">
                <a16:creationId xmlns:a16="http://schemas.microsoft.com/office/drawing/2014/main" id="{A5778906-89E2-0701-25ED-6AFB9667A1F0}"/>
              </a:ext>
            </a:extLst>
          </p:cNvPr>
          <p:cNvPicPr>
            <a:picLocks noGrp="1" noChangeAspect="1"/>
          </p:cNvPicPr>
          <p:nvPr>
            <p:ph idx="1"/>
          </p:nvPr>
        </p:nvPicPr>
        <p:blipFill>
          <a:blip r:embed="rId2"/>
          <a:stretch>
            <a:fillRect/>
          </a:stretch>
        </p:blipFill>
        <p:spPr>
          <a:xfrm>
            <a:off x="530225" y="3569180"/>
            <a:ext cx="10825163" cy="1729415"/>
          </a:xfrm>
          <a:prstGeom prst="rect">
            <a:avLst/>
          </a:prstGeom>
        </p:spPr>
      </p:pic>
    </p:spTree>
    <p:extLst>
      <p:ext uri="{BB962C8B-B14F-4D97-AF65-F5344CB8AC3E}">
        <p14:creationId xmlns:p14="http://schemas.microsoft.com/office/powerpoint/2010/main" val="373934019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75</TotalTime>
  <Words>274</Words>
  <Application>Microsoft Office PowerPoint</Application>
  <PresentationFormat>Bredbild</PresentationFormat>
  <Paragraphs>16</Paragraphs>
  <Slides>4</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4</vt:i4>
      </vt:variant>
    </vt:vector>
  </HeadingPairs>
  <TitlesOfParts>
    <vt:vector size="9" baseType="lpstr">
      <vt:lpstr>Aptos</vt:lpstr>
      <vt:lpstr>Aptos Display</vt:lpstr>
      <vt:lpstr>Arial</vt:lpstr>
      <vt:lpstr>Calibri</vt:lpstr>
      <vt:lpstr>Office-tema</vt:lpstr>
      <vt:lpstr>Växjö Golfklubb</vt:lpstr>
      <vt:lpstr>Bas medlem - Junior</vt:lpstr>
      <vt:lpstr>Bas medlem - Senior</vt:lpstr>
      <vt:lpstr>Credits värden på Växjö Golfklubb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Lars Prick Klubbchef</dc:creator>
  <cp:lastModifiedBy>Lars Prick Klubbchef</cp:lastModifiedBy>
  <cp:revision>3</cp:revision>
  <dcterms:created xsi:type="dcterms:W3CDTF">2025-01-15T12:30:36Z</dcterms:created>
  <dcterms:modified xsi:type="dcterms:W3CDTF">2026-04-15T07:29:47Z</dcterms:modified>
</cp:coreProperties>
</file>