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media/image12.JPG" ContentType="image/jpeg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3"/>
  </p:notesMasterIdLst>
  <p:sldIdLst>
    <p:sldId id="256" r:id="rId2"/>
    <p:sldId id="313" r:id="rId3"/>
    <p:sldId id="314" r:id="rId4"/>
    <p:sldId id="315" r:id="rId5"/>
    <p:sldId id="316" r:id="rId6"/>
    <p:sldId id="317" r:id="rId7"/>
    <p:sldId id="279" r:id="rId8"/>
    <p:sldId id="277" r:id="rId9"/>
    <p:sldId id="304" r:id="rId10"/>
    <p:sldId id="290" r:id="rId11"/>
    <p:sldId id="338" r:id="rId12"/>
    <p:sldId id="285" r:id="rId13"/>
    <p:sldId id="274" r:id="rId14"/>
    <p:sldId id="328" r:id="rId15"/>
    <p:sldId id="318" r:id="rId16"/>
    <p:sldId id="257" r:id="rId17"/>
    <p:sldId id="319" r:id="rId18"/>
    <p:sldId id="325" r:id="rId19"/>
    <p:sldId id="330" r:id="rId20"/>
    <p:sldId id="333" r:id="rId21"/>
    <p:sldId id="324" r:id="rId22"/>
  </p:sldIdLst>
  <p:sldSz cx="11518900" cy="6483350"/>
  <p:notesSz cx="11518900" cy="6483350"/>
  <p:embeddedFontLst>
    <p:embeddedFont>
      <p:font typeface="DM Serif Display" pitchFamily="2" charset="0"/>
      <p:regular r:id="rId24"/>
      <p:italic r:id="rId25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0313"/>
    <p:restoredTop sz="85479"/>
  </p:normalViewPr>
  <p:slideViewPr>
    <p:cSldViewPr>
      <p:cViewPr varScale="1">
        <p:scale>
          <a:sx n="100" d="100"/>
          <a:sy n="100" d="100"/>
        </p:scale>
        <p:origin x="1476" y="7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s Prick Klubbchef" userId="c0f1b029-4425-4eef-92c4-86c9ad3c2c06" providerId="ADAL" clId="{A5FA38D7-D5AC-4334-9800-7A31324F5A3C}"/>
    <pc:docChg chg="undo custSel addSld delSld modSld">
      <pc:chgData name="Lars Prick Klubbchef" userId="c0f1b029-4425-4eef-92c4-86c9ad3c2c06" providerId="ADAL" clId="{A5FA38D7-D5AC-4334-9800-7A31324F5A3C}" dt="2026-07-28T12:37:27.233" v="9" actId="47"/>
      <pc:docMkLst>
        <pc:docMk/>
      </pc:docMkLst>
      <pc:sldChg chg="del">
        <pc:chgData name="Lars Prick Klubbchef" userId="c0f1b029-4425-4eef-92c4-86c9ad3c2c06" providerId="ADAL" clId="{A5FA38D7-D5AC-4334-9800-7A31324F5A3C}" dt="2026-07-28T12:36:37.645" v="6" actId="47"/>
        <pc:sldMkLst>
          <pc:docMk/>
          <pc:sldMk cId="349152979" sldId="260"/>
        </pc:sldMkLst>
      </pc:sldChg>
      <pc:sldChg chg="del">
        <pc:chgData name="Lars Prick Klubbchef" userId="c0f1b029-4425-4eef-92c4-86c9ad3c2c06" providerId="ADAL" clId="{A5FA38D7-D5AC-4334-9800-7A31324F5A3C}" dt="2026-07-28T12:37:27.233" v="9" actId="47"/>
        <pc:sldMkLst>
          <pc:docMk/>
          <pc:sldMk cId="0" sldId="264"/>
        </pc:sldMkLst>
      </pc:sldChg>
      <pc:sldChg chg="addSp delSp modSp mod">
        <pc:chgData name="Lars Prick Klubbchef" userId="c0f1b029-4425-4eef-92c4-86c9ad3c2c06" providerId="ADAL" clId="{A5FA38D7-D5AC-4334-9800-7A31324F5A3C}" dt="2026-07-28T12:36:16.351" v="3" actId="478"/>
        <pc:sldMkLst>
          <pc:docMk/>
          <pc:sldMk cId="4099235559" sldId="290"/>
        </pc:sldMkLst>
        <pc:spChg chg="add del mod">
          <ac:chgData name="Lars Prick Klubbchef" userId="c0f1b029-4425-4eef-92c4-86c9ad3c2c06" providerId="ADAL" clId="{A5FA38D7-D5AC-4334-9800-7A31324F5A3C}" dt="2026-07-28T12:36:16.351" v="3" actId="478"/>
          <ac:spMkLst>
            <pc:docMk/>
            <pc:sldMk cId="4099235559" sldId="290"/>
            <ac:spMk id="6" creationId="{54D6B6F3-97AD-18B9-A3F5-FA7AA3722E5A}"/>
          </ac:spMkLst>
        </pc:spChg>
        <pc:picChg chg="add del">
          <ac:chgData name="Lars Prick Klubbchef" userId="c0f1b029-4425-4eef-92c4-86c9ad3c2c06" providerId="ADAL" clId="{A5FA38D7-D5AC-4334-9800-7A31324F5A3C}" dt="2026-07-28T12:36:16.351" v="3" actId="478"/>
          <ac:picMkLst>
            <pc:docMk/>
            <pc:sldMk cId="4099235559" sldId="290"/>
            <ac:picMk id="7" creationId="{F4279A1A-5271-3145-839F-C411E69B9B5E}"/>
          </ac:picMkLst>
        </pc:picChg>
      </pc:sldChg>
      <pc:sldChg chg="del">
        <pc:chgData name="Lars Prick Klubbchef" userId="c0f1b029-4425-4eef-92c4-86c9ad3c2c06" providerId="ADAL" clId="{A5FA38D7-D5AC-4334-9800-7A31324F5A3C}" dt="2026-07-28T12:37:26.325" v="8" actId="47"/>
        <pc:sldMkLst>
          <pc:docMk/>
          <pc:sldMk cId="3075551012" sldId="323"/>
        </pc:sldMkLst>
      </pc:sldChg>
      <pc:sldChg chg="del">
        <pc:chgData name="Lars Prick Klubbchef" userId="c0f1b029-4425-4eef-92c4-86c9ad3c2c06" providerId="ADAL" clId="{A5FA38D7-D5AC-4334-9800-7A31324F5A3C}" dt="2026-07-28T12:36:24.166" v="4" actId="47"/>
        <pc:sldMkLst>
          <pc:docMk/>
          <pc:sldMk cId="1425568860" sldId="331"/>
        </pc:sldMkLst>
      </pc:sldChg>
      <pc:sldChg chg="del">
        <pc:chgData name="Lars Prick Klubbchef" userId="c0f1b029-4425-4eef-92c4-86c9ad3c2c06" providerId="ADAL" clId="{A5FA38D7-D5AC-4334-9800-7A31324F5A3C}" dt="2026-07-28T12:36:25.370" v="5" actId="47"/>
        <pc:sldMkLst>
          <pc:docMk/>
          <pc:sldMk cId="2111460336" sldId="340"/>
        </pc:sldMkLst>
      </pc:sldChg>
      <pc:sldChg chg="del">
        <pc:chgData name="Lars Prick Klubbchef" userId="c0f1b029-4425-4eef-92c4-86c9ad3c2c06" providerId="ADAL" clId="{A5FA38D7-D5AC-4334-9800-7A31324F5A3C}" dt="2026-07-28T12:36:38.603" v="7" actId="47"/>
        <pc:sldMkLst>
          <pc:docMk/>
          <pc:sldMk cId="1366066063" sldId="341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4869679985189"/>
          <c:y val="4.7503433450509135E-2"/>
          <c:w val="0.82484322487823936"/>
          <c:h val="0.7616537892906608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6"/>
              <c:tx>
                <c:rich>
                  <a:bodyPr/>
                  <a:lstStyle/>
                  <a:p>
                    <a:fld id="{7DB24D9C-D7CF-0B40-9E11-8CC4F794429E}" type="VALUE">
                      <a:rPr lang="en-US" smtClean="0"/>
                      <a:pPr/>
                      <a:t>[VÄRDE]</a:t>
                    </a:fld>
                    <a:r>
                      <a:rPr lang="en-US"/>
                      <a:t>*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EA1A-C847-840F-67EA5D817BE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Blad1!$A$2:$A$8</c:f>
              <c:strCache>
                <c:ptCount val="7"/>
                <c:pt idx="0">
                  <c:v>Kök</c:v>
                </c:pt>
                <c:pt idx="1">
                  <c:v>Ventilation</c:v>
                </c:pt>
                <c:pt idx="2">
                  <c:v>Innemiljö mm</c:v>
                </c:pt>
                <c:pt idx="3">
                  <c:v>Fastighet yttre</c:v>
                </c:pt>
                <c:pt idx="4">
                  <c:v>Utemiljö</c:v>
                </c:pt>
                <c:pt idx="5">
                  <c:v>Inredn möbler</c:v>
                </c:pt>
                <c:pt idx="6">
                  <c:v>SUMMA</c:v>
                </c:pt>
              </c:strCache>
            </c:strRef>
          </c:cat>
          <c:val>
            <c:numRef>
              <c:f>Blad1!$B$2:$B$8</c:f>
              <c:numCache>
                <c:formatCode>General</c:formatCode>
                <c:ptCount val="7"/>
                <c:pt idx="0">
                  <c:v>1500</c:v>
                </c:pt>
                <c:pt idx="1">
                  <c:v>1600</c:v>
                </c:pt>
                <c:pt idx="2">
                  <c:v>8000</c:v>
                </c:pt>
                <c:pt idx="3">
                  <c:v>3400</c:v>
                </c:pt>
                <c:pt idx="4">
                  <c:v>4500</c:v>
                </c:pt>
                <c:pt idx="5">
                  <c:v>1000</c:v>
                </c:pt>
                <c:pt idx="6" formatCode="#,##0">
                  <c:v>20000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66-4023-82C6-0FC8B210205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327396527"/>
        <c:axId val="1327387407"/>
      </c:barChart>
      <c:catAx>
        <c:axId val="13273965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327387407"/>
        <c:crosses val="autoZero"/>
        <c:auto val="1"/>
        <c:lblAlgn val="ctr"/>
        <c:lblOffset val="100"/>
        <c:noMultiLvlLbl val="0"/>
      </c:catAx>
      <c:valAx>
        <c:axId val="13273874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3273965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Blad1!$A$2</c:f>
              <c:strCache>
                <c:ptCount val="1"/>
                <c:pt idx="0">
                  <c:v>Tidslinje Underhållsplan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Blad1!$B$3:$H$3</c:f>
              <c:numCache>
                <c:formatCode>General</c:formatCode>
                <c:ptCount val="7"/>
                <c:pt idx="0">
                  <c:v>2027</c:v>
                </c:pt>
                <c:pt idx="1">
                  <c:v>2028</c:v>
                </c:pt>
                <c:pt idx="2">
                  <c:v>2029</c:v>
                </c:pt>
                <c:pt idx="3">
                  <c:v>2030</c:v>
                </c:pt>
                <c:pt idx="4">
                  <c:v>2031</c:v>
                </c:pt>
                <c:pt idx="5">
                  <c:v>2032</c:v>
                </c:pt>
                <c:pt idx="6">
                  <c:v>2033</c:v>
                </c:pt>
              </c:numCache>
            </c:numRef>
          </c:cat>
          <c:val>
            <c:numRef>
              <c:f>Blad1!$B$2:$H$2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00-4B73-46B0-95A3-0D26F6609A65}"/>
            </c:ext>
          </c:extLst>
        </c:ser>
        <c:ser>
          <c:idx val="1"/>
          <c:order val="1"/>
          <c:tx>
            <c:strRef>
              <c:f>Blad1!$A$3</c:f>
              <c:strCache>
                <c:ptCount val="1"/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Blad1!$B$3:$H$3</c:f>
              <c:numCache>
                <c:formatCode>General</c:formatCode>
                <c:ptCount val="7"/>
                <c:pt idx="0">
                  <c:v>2027</c:v>
                </c:pt>
                <c:pt idx="1">
                  <c:v>2028</c:v>
                </c:pt>
                <c:pt idx="2">
                  <c:v>2029</c:v>
                </c:pt>
                <c:pt idx="3">
                  <c:v>2030</c:v>
                </c:pt>
                <c:pt idx="4">
                  <c:v>2031</c:v>
                </c:pt>
                <c:pt idx="5">
                  <c:v>2032</c:v>
                </c:pt>
                <c:pt idx="6">
                  <c:v>2033</c:v>
                </c:pt>
              </c:numCache>
            </c:numRef>
          </c:cat>
          <c:val>
            <c:numRef>
              <c:f>Blad1!$B$3:$H$3</c:f>
              <c:numCache>
                <c:formatCode>General</c:formatCode>
                <c:ptCount val="7"/>
                <c:pt idx="0">
                  <c:v>2027</c:v>
                </c:pt>
                <c:pt idx="1">
                  <c:v>2028</c:v>
                </c:pt>
                <c:pt idx="2">
                  <c:v>2029</c:v>
                </c:pt>
                <c:pt idx="3">
                  <c:v>2030</c:v>
                </c:pt>
                <c:pt idx="4">
                  <c:v>2031</c:v>
                </c:pt>
                <c:pt idx="5">
                  <c:v>2032</c:v>
                </c:pt>
                <c:pt idx="6">
                  <c:v>2033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B73-46B0-95A3-0D26F6609A65}"/>
            </c:ext>
          </c:extLst>
        </c:ser>
        <c:ser>
          <c:idx val="2"/>
          <c:order val="2"/>
          <c:tx>
            <c:strRef>
              <c:f>Blad1!$A$4</c:f>
              <c:strCache>
                <c:ptCount val="1"/>
                <c:pt idx="0">
                  <c:v>Parkering range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Blad1!$B$3:$H$3</c:f>
              <c:numCache>
                <c:formatCode>General</c:formatCode>
                <c:ptCount val="7"/>
                <c:pt idx="0">
                  <c:v>2027</c:v>
                </c:pt>
                <c:pt idx="1">
                  <c:v>2028</c:v>
                </c:pt>
                <c:pt idx="2">
                  <c:v>2029</c:v>
                </c:pt>
                <c:pt idx="3">
                  <c:v>2030</c:v>
                </c:pt>
                <c:pt idx="4">
                  <c:v>2031</c:v>
                </c:pt>
                <c:pt idx="5">
                  <c:v>2032</c:v>
                </c:pt>
                <c:pt idx="6">
                  <c:v>2033</c:v>
                </c:pt>
              </c:numCache>
            </c:numRef>
          </c:cat>
          <c:val>
            <c:numRef>
              <c:f>Blad1!$B$4:$H$4</c:f>
              <c:numCache>
                <c:formatCode>General</c:formatCode>
                <c:ptCount val="7"/>
                <c:pt idx="0" formatCode="#,##0">
                  <c:v>300000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B73-46B0-95A3-0D26F6609A65}"/>
            </c:ext>
          </c:extLst>
        </c:ser>
        <c:ser>
          <c:idx val="3"/>
          <c:order val="3"/>
          <c:tx>
            <c:strRef>
              <c:f>Blad1!$A$5</c:f>
              <c:strCache>
                <c:ptCount val="1"/>
                <c:pt idx="0">
                  <c:v>Puttinggreen range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Blad1!$B$3:$H$3</c:f>
              <c:numCache>
                <c:formatCode>General</c:formatCode>
                <c:ptCount val="7"/>
                <c:pt idx="0">
                  <c:v>2027</c:v>
                </c:pt>
                <c:pt idx="1">
                  <c:v>2028</c:v>
                </c:pt>
                <c:pt idx="2">
                  <c:v>2029</c:v>
                </c:pt>
                <c:pt idx="3">
                  <c:v>2030</c:v>
                </c:pt>
                <c:pt idx="4">
                  <c:v>2031</c:v>
                </c:pt>
                <c:pt idx="5">
                  <c:v>2032</c:v>
                </c:pt>
                <c:pt idx="6">
                  <c:v>2033</c:v>
                </c:pt>
              </c:numCache>
            </c:numRef>
          </c:cat>
          <c:val>
            <c:numRef>
              <c:f>Blad1!$B$5:$H$5</c:f>
              <c:numCache>
                <c:formatCode>General</c:formatCode>
                <c:ptCount val="7"/>
                <c:pt idx="0" formatCode="#,##0">
                  <c:v>1200000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B73-46B0-95A3-0D26F6609A65}"/>
            </c:ext>
          </c:extLst>
        </c:ser>
        <c:ser>
          <c:idx val="4"/>
          <c:order val="4"/>
          <c:tx>
            <c:strRef>
              <c:f>Blad1!$A$6</c:f>
              <c:strCache>
                <c:ptCount val="1"/>
                <c:pt idx="0">
                  <c:v>Ombyggnad tak verkstad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Blad1!$B$3:$H$3</c:f>
              <c:numCache>
                <c:formatCode>General</c:formatCode>
                <c:ptCount val="7"/>
                <c:pt idx="0">
                  <c:v>2027</c:v>
                </c:pt>
                <c:pt idx="1">
                  <c:v>2028</c:v>
                </c:pt>
                <c:pt idx="2">
                  <c:v>2029</c:v>
                </c:pt>
                <c:pt idx="3">
                  <c:v>2030</c:v>
                </c:pt>
                <c:pt idx="4">
                  <c:v>2031</c:v>
                </c:pt>
                <c:pt idx="5">
                  <c:v>2032</c:v>
                </c:pt>
                <c:pt idx="6">
                  <c:v>2033</c:v>
                </c:pt>
              </c:numCache>
            </c:numRef>
          </c:cat>
          <c:val>
            <c:numRef>
              <c:f>Blad1!$B$6:$H$6</c:f>
              <c:numCache>
                <c:formatCode>General</c:formatCode>
                <c:ptCount val="7"/>
                <c:pt idx="0" formatCode="#,##0">
                  <c:v>250000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B73-46B0-95A3-0D26F6609A65}"/>
            </c:ext>
          </c:extLst>
        </c:ser>
        <c:ser>
          <c:idx val="5"/>
          <c:order val="5"/>
          <c:tx>
            <c:strRef>
              <c:f>Blad1!$A$7</c:f>
              <c:strCache>
                <c:ptCount val="1"/>
                <c:pt idx="0">
                  <c:v>Lyft verkstad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Blad1!$B$3:$H$3</c:f>
              <c:numCache>
                <c:formatCode>General</c:formatCode>
                <c:ptCount val="7"/>
                <c:pt idx="0">
                  <c:v>2027</c:v>
                </c:pt>
                <c:pt idx="1">
                  <c:v>2028</c:v>
                </c:pt>
                <c:pt idx="2">
                  <c:v>2029</c:v>
                </c:pt>
                <c:pt idx="3">
                  <c:v>2030</c:v>
                </c:pt>
                <c:pt idx="4">
                  <c:v>2031</c:v>
                </c:pt>
                <c:pt idx="5">
                  <c:v>2032</c:v>
                </c:pt>
                <c:pt idx="6">
                  <c:v>2033</c:v>
                </c:pt>
              </c:numCache>
            </c:numRef>
          </c:cat>
          <c:val>
            <c:numRef>
              <c:f>Blad1!$B$7:$H$7</c:f>
              <c:numCache>
                <c:formatCode>General</c:formatCode>
                <c:ptCount val="7"/>
                <c:pt idx="0" formatCode="#,##0">
                  <c:v>35000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B73-46B0-95A3-0D26F6609A65}"/>
            </c:ext>
          </c:extLst>
        </c:ser>
        <c:ser>
          <c:idx val="6"/>
          <c:order val="6"/>
          <c:tx>
            <c:strRef>
              <c:f>Blad1!$A$8</c:f>
              <c:strCache>
                <c:ptCount val="1"/>
                <c:pt idx="0">
                  <c:v>Ombyggnad hål 2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Blad1!$B$3:$H$3</c:f>
              <c:numCache>
                <c:formatCode>General</c:formatCode>
                <c:ptCount val="7"/>
                <c:pt idx="0">
                  <c:v>2027</c:v>
                </c:pt>
                <c:pt idx="1">
                  <c:v>2028</c:v>
                </c:pt>
                <c:pt idx="2">
                  <c:v>2029</c:v>
                </c:pt>
                <c:pt idx="3">
                  <c:v>2030</c:v>
                </c:pt>
                <c:pt idx="4">
                  <c:v>2031</c:v>
                </c:pt>
                <c:pt idx="5">
                  <c:v>2032</c:v>
                </c:pt>
                <c:pt idx="6">
                  <c:v>2033</c:v>
                </c:pt>
              </c:numCache>
            </c:numRef>
          </c:cat>
          <c:val>
            <c:numRef>
              <c:f>Blad1!$B$8:$H$8</c:f>
              <c:numCache>
                <c:formatCode>General</c:formatCode>
                <c:ptCount val="7"/>
                <c:pt idx="4" formatCode="#,##0">
                  <c:v>2500000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B73-46B0-95A3-0D26F6609A65}"/>
            </c:ext>
          </c:extLst>
        </c:ser>
        <c:ser>
          <c:idx val="7"/>
          <c:order val="7"/>
          <c:tx>
            <c:strRef>
              <c:f>Blad1!$A$9</c:f>
              <c:strCache>
                <c:ptCount val="1"/>
                <c:pt idx="0">
                  <c:v>Bevattning hela banan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Blad1!$B$3:$H$3</c:f>
              <c:numCache>
                <c:formatCode>General</c:formatCode>
                <c:ptCount val="7"/>
                <c:pt idx="0">
                  <c:v>2027</c:v>
                </c:pt>
                <c:pt idx="1">
                  <c:v>2028</c:v>
                </c:pt>
                <c:pt idx="2">
                  <c:v>2029</c:v>
                </c:pt>
                <c:pt idx="3">
                  <c:v>2030</c:v>
                </c:pt>
                <c:pt idx="4">
                  <c:v>2031</c:v>
                </c:pt>
                <c:pt idx="5">
                  <c:v>2032</c:v>
                </c:pt>
                <c:pt idx="6">
                  <c:v>2033</c:v>
                </c:pt>
              </c:numCache>
            </c:numRef>
          </c:cat>
          <c:val>
            <c:numRef>
              <c:f>Blad1!$B$9:$H$9</c:f>
              <c:numCache>
                <c:formatCode>#,##0</c:formatCode>
                <c:ptCount val="7"/>
                <c:pt idx="1">
                  <c:v>1400000</c:v>
                </c:pt>
                <c:pt idx="2">
                  <c:v>2500000</c:v>
                </c:pt>
                <c:pt idx="3">
                  <c:v>2500000</c:v>
                </c:pt>
                <c:pt idx="4">
                  <c:v>2300000</c:v>
                </c:pt>
                <c:pt idx="5">
                  <c:v>2300000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B73-46B0-95A3-0D26F6609A65}"/>
            </c:ext>
          </c:extLst>
        </c:ser>
        <c:ser>
          <c:idx val="8"/>
          <c:order val="8"/>
          <c:tx>
            <c:strRef>
              <c:f>Blad1!$A$10</c:f>
              <c:strCache>
                <c:ptCount val="1"/>
                <c:pt idx="0">
                  <c:v>Ombyggnad hål 8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Blad1!$B$3:$H$3</c:f>
              <c:numCache>
                <c:formatCode>General</c:formatCode>
                <c:ptCount val="7"/>
                <c:pt idx="0">
                  <c:v>2027</c:v>
                </c:pt>
                <c:pt idx="1">
                  <c:v>2028</c:v>
                </c:pt>
                <c:pt idx="2">
                  <c:v>2029</c:v>
                </c:pt>
                <c:pt idx="3">
                  <c:v>2030</c:v>
                </c:pt>
                <c:pt idx="4">
                  <c:v>2031</c:v>
                </c:pt>
                <c:pt idx="5">
                  <c:v>2032</c:v>
                </c:pt>
                <c:pt idx="6">
                  <c:v>2033</c:v>
                </c:pt>
              </c:numCache>
            </c:numRef>
          </c:cat>
          <c:val>
            <c:numRef>
              <c:f>Blad1!$B$10:$H$10</c:f>
              <c:numCache>
                <c:formatCode>General</c:formatCode>
                <c:ptCount val="7"/>
                <c:pt idx="6" formatCode="#,##0">
                  <c:v>3000000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B73-46B0-95A3-0D26F6609A65}"/>
            </c:ext>
          </c:extLst>
        </c:ser>
        <c:ser>
          <c:idx val="9"/>
          <c:order val="9"/>
          <c:tx>
            <c:strRef>
              <c:f>Blad1!$A$11</c:f>
              <c:strCache>
                <c:ptCount val="1"/>
                <c:pt idx="0">
                  <c:v>Byte greengräs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Blad1!$B$3:$H$3</c:f>
              <c:numCache>
                <c:formatCode>General</c:formatCode>
                <c:ptCount val="7"/>
                <c:pt idx="0">
                  <c:v>2027</c:v>
                </c:pt>
                <c:pt idx="1">
                  <c:v>2028</c:v>
                </c:pt>
                <c:pt idx="2">
                  <c:v>2029</c:v>
                </c:pt>
                <c:pt idx="3">
                  <c:v>2030</c:v>
                </c:pt>
                <c:pt idx="4">
                  <c:v>2031</c:v>
                </c:pt>
                <c:pt idx="5">
                  <c:v>2032</c:v>
                </c:pt>
                <c:pt idx="6">
                  <c:v>2033</c:v>
                </c:pt>
              </c:numCache>
            </c:numRef>
          </c:cat>
          <c:val>
            <c:numRef>
              <c:f>Blad1!$B$11:$H$11</c:f>
              <c:numCache>
                <c:formatCode>#,##0</c:formatCode>
                <c:ptCount val="7"/>
                <c:pt idx="1">
                  <c:v>1500000</c:v>
                </c:pt>
                <c:pt idx="2">
                  <c:v>1500000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57-4E3F-88D7-ABCCD5A919B0}"/>
            </c:ext>
          </c:extLst>
        </c:ser>
        <c:ser>
          <c:idx val="10"/>
          <c:order val="10"/>
          <c:tx>
            <c:strRef>
              <c:f>Blad1!$A$12</c:f>
              <c:strCache>
                <c:ptCount val="1"/>
                <c:pt idx="0">
                  <c:v>Bagbod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Blad1!$B$3:$H$3</c:f>
              <c:numCache>
                <c:formatCode>General</c:formatCode>
                <c:ptCount val="7"/>
                <c:pt idx="0">
                  <c:v>2027</c:v>
                </c:pt>
                <c:pt idx="1">
                  <c:v>2028</c:v>
                </c:pt>
                <c:pt idx="2">
                  <c:v>2029</c:v>
                </c:pt>
                <c:pt idx="3">
                  <c:v>2030</c:v>
                </c:pt>
                <c:pt idx="4">
                  <c:v>2031</c:v>
                </c:pt>
                <c:pt idx="5">
                  <c:v>2032</c:v>
                </c:pt>
                <c:pt idx="6">
                  <c:v>2033</c:v>
                </c:pt>
              </c:numCache>
            </c:numRef>
          </c:cat>
          <c:val>
            <c:numRef>
              <c:f>Blad1!$B$12:$H$12</c:f>
              <c:numCache>
                <c:formatCode>General</c:formatCode>
                <c:ptCount val="7"/>
                <c:pt idx="3" formatCode="#,##0">
                  <c:v>1000000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32-CE46-AB7A-D9A4C2955F3D}"/>
            </c:ext>
          </c:extLst>
        </c:ser>
        <c:ser>
          <c:idx val="11"/>
          <c:order val="11"/>
          <c:tx>
            <c:strRef>
              <c:f>Blad1!$A$13</c:f>
              <c:strCache>
                <c:ptCount val="1"/>
                <c:pt idx="0">
                  <c:v>Pitching green range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Blad1!$B$3:$H$3</c:f>
              <c:numCache>
                <c:formatCode>General</c:formatCode>
                <c:ptCount val="7"/>
                <c:pt idx="0">
                  <c:v>2027</c:v>
                </c:pt>
                <c:pt idx="1">
                  <c:v>2028</c:v>
                </c:pt>
                <c:pt idx="2">
                  <c:v>2029</c:v>
                </c:pt>
                <c:pt idx="3">
                  <c:v>2030</c:v>
                </c:pt>
                <c:pt idx="4">
                  <c:v>2031</c:v>
                </c:pt>
                <c:pt idx="5">
                  <c:v>2032</c:v>
                </c:pt>
                <c:pt idx="6">
                  <c:v>2033</c:v>
                </c:pt>
              </c:numCache>
            </c:numRef>
          </c:cat>
          <c:val>
            <c:numRef>
              <c:f>Blad1!$B$13:$H$13</c:f>
              <c:numCache>
                <c:formatCode>General</c:formatCode>
                <c:ptCount val="7"/>
                <c:pt idx="5" formatCode="#,##0">
                  <c:v>1200000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232-CE46-AB7A-D9A4C2955F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35055056"/>
        <c:axId val="1135052656"/>
      </c:barChart>
      <c:catAx>
        <c:axId val="1135055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135052656"/>
        <c:crosses val="autoZero"/>
        <c:auto val="1"/>
        <c:lblAlgn val="ctr"/>
        <c:lblOffset val="100"/>
        <c:noMultiLvlLbl val="0"/>
      </c:catAx>
      <c:valAx>
        <c:axId val="1135052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13505505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991100" cy="3254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6524625" y="0"/>
            <a:ext cx="4991100" cy="3254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565636-9B67-9B4C-950D-EBFD40CA3ECE}" type="datetimeFigureOut">
              <a:rPr lang="sv-SE" smtClean="0"/>
              <a:t>2026-07-28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3816350" y="811213"/>
            <a:ext cx="3886200" cy="2187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1152525" y="3119438"/>
            <a:ext cx="9213850" cy="25542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6157913"/>
            <a:ext cx="4991100" cy="3254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6524625" y="6157913"/>
            <a:ext cx="4991100" cy="3254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59AC3D-B508-FA4E-AEB3-FE10C82BABF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08864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59AC3D-B508-FA4E-AEB3-FE10C82BABF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40678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75F12F-433A-5132-6C16-DC7CED398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ADBBF95C-1D97-8242-6BBD-C4229939C3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6EB0F50E-8737-EE32-9899-331A7379E8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8A1E971-5F41-4014-B2BD-75DA96D29B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59AC3D-B508-FA4E-AEB3-FE10C82BABF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85956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59AC3D-B508-FA4E-AEB3-FE10C82BABF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41194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972C2A-465D-5EC2-0D94-7078205B0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F6CB7F32-C202-41EC-B149-99C2CBF188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EA2A12AC-4286-56C6-6E41-2D2CB5C126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0A152FC-E8BF-49A6-60E7-2EA1813F41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59AC3D-B508-FA4E-AEB3-FE10C82BABFB}" type="slidenum">
              <a:rPr kumimoji="0" lang="sv-SE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sv-SE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3564285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DF5397-480D-A5DD-CBD8-C25E5189F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6F4504EF-E806-E721-1D63-6828C11D82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C6160B37-7CA3-9775-A2D3-9C04DE51F3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9E33EE6-AE97-7383-343C-4EFA717A30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59AC3D-B508-FA4E-AEB3-FE10C82BABF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63918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59AC3D-B508-FA4E-AEB3-FE10C82BABF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928605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CE0C6-8CE3-8F07-1CF0-38354AEA3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5212127E-7862-85A4-578A-4C868DB306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89968F1F-EAD1-ED7B-35F3-C4447D8D56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10F9D3B-AA3C-4457-7BFD-4FA69B586E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59AC3D-B508-FA4E-AEB3-FE10C82BABF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29439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2588A-57A3-828C-F01F-3BB288CAF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183C1151-2DFD-C8C5-3776-3DD7F29E39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1CEA61BE-3304-3F0A-3FF4-F2BA73BDCF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5CED860-5B55-AC9B-B585-DB4D0AAD55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59AC3D-B508-FA4E-AEB3-FE10C82BABF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191248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FE834-84E8-3B3D-BB86-01630EBEC8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C482B4C8-04DE-0B53-9B7C-B36839E8A3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5B0A1EF0-CDD1-C6D1-6DC3-FA1B42B6FA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341B2FD-E4BF-FC36-A4C7-5F701D2AE9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59AC3D-B508-FA4E-AEB3-FE10C82BABFB}" type="slidenum">
              <a:rPr kumimoji="0" lang="sv-SE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sv-SE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6332350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EFED2-C8A6-B974-49D0-DA2B0F7C2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210EB7DE-A1FE-96BF-2518-202FACA0A0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35044DFC-067F-676A-C32C-2D32128915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199D3E2-01CC-EB60-5AF1-12618365F3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59AC3D-B508-FA4E-AEB3-FE10C82BABF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81324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9E6878-F7DD-715E-5B25-45F0CBA6E8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DA2925CA-D7C0-62B8-ACF3-2AAF01C77C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F70C6022-4F92-B394-4F2D-AA5D61FBF6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3BFF1EA-952A-FA16-8CF0-39B08609C1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59AC3D-B508-FA4E-AEB3-FE10C82BABF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98386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B4D1F-E32C-1504-BAD1-EB38BC876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404BCAD8-9AD4-0591-9803-81A5BD7736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748C0DF-CE86-19BE-E632-9E2A0AA28A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4B391E6-2E47-980F-CF48-159FFC0A9D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59AC3D-B508-FA4E-AEB3-FE10C82BABF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80368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A3911-BC72-B0CF-C0E7-157822F1BB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DCC0C12C-7662-B594-6A50-3617E90ED9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5F4E435-E567-88E5-AD04-83BCC00B3C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2F0094A-CF20-10D6-151C-6AB7891D59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59AC3D-B508-FA4E-AEB3-FE10C82BABF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346940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2FF81-36B7-DFE1-E5F8-A5C9A0F11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8F946E0C-1643-308A-0F4E-456709EAB5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A12173AF-0782-5916-0B56-BCB1219F7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C8CE68A-CBA0-A8FB-5169-75DE2BA2B3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59AC3D-B508-FA4E-AEB3-FE10C82BABF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044312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40D541-AA02-3F31-6B4E-D9745FC200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2EF2C954-864F-1BAB-01F8-6069FDA6AF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F16E743B-3CA7-634D-3B34-C6F2E9E049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319D0B3-B632-A004-5EA6-99F90557BE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59AC3D-B508-FA4E-AEB3-FE10C82BABF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257813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CCF9BF-FCE3-1637-998A-B02D8FF47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316C1605-2A22-EB69-B804-CDBC6B0EC3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670AE19C-CDB7-5C07-856C-99C055F6E2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508FD2D-EC3A-A56E-6E81-BEB7F1B562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59AC3D-B508-FA4E-AEB3-FE10C82BABF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359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Miljöbilder inte exakt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59AC3D-B508-FA4E-AEB3-FE10C82BABF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91710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Input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59AC3D-B508-FA4E-AEB3-FE10C82BABF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41511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46AD3-E5C6-6FFB-7219-3A2F9E35D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0C21CC98-78AC-9181-AEB7-86D141B71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83CF7D93-D193-CF15-D19C-9BAF8C3396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A57400B-A1CA-E98E-DC65-A2DBD2E513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59AC3D-B508-FA4E-AEB3-FE10C82BABF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9749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75299" y="1922927"/>
            <a:ext cx="4371975" cy="9467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0" i="0">
                <a:solidFill>
                  <a:srgbClr val="231F20"/>
                </a:solidFill>
                <a:latin typeface="DM Serif Display"/>
                <a:cs typeface="DM Serif Displa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728787" y="3630676"/>
            <a:ext cx="8067675" cy="16208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0" i="0">
                <a:solidFill>
                  <a:srgbClr val="231F20"/>
                </a:solidFill>
                <a:latin typeface="DM Serif Display"/>
                <a:cs typeface="DM Serif Displa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0" i="0">
                <a:solidFill>
                  <a:srgbClr val="231F20"/>
                </a:solidFill>
                <a:latin typeface="DM Serif Display"/>
                <a:cs typeface="DM Serif Displa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76262" y="1491170"/>
            <a:ext cx="5013484" cy="42790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935503" y="1491170"/>
            <a:ext cx="5013484" cy="42790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59999" y="3239998"/>
            <a:ext cx="5759992" cy="323999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5759996" cy="6479997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5759996" y="0"/>
            <a:ext cx="5760085" cy="3240405"/>
          </a:xfrm>
          <a:custGeom>
            <a:avLst/>
            <a:gdLst/>
            <a:ahLst/>
            <a:cxnLst/>
            <a:rect l="l" t="t" r="r" b="b"/>
            <a:pathLst>
              <a:path w="5760084" h="3240405">
                <a:moveTo>
                  <a:pt x="5759996" y="0"/>
                </a:moveTo>
                <a:lnTo>
                  <a:pt x="0" y="0"/>
                </a:lnTo>
                <a:lnTo>
                  <a:pt x="0" y="3239998"/>
                </a:lnTo>
                <a:lnTo>
                  <a:pt x="5759996" y="3239998"/>
                </a:lnTo>
                <a:lnTo>
                  <a:pt x="5759996" y="0"/>
                </a:lnTo>
                <a:close/>
              </a:path>
            </a:pathLst>
          </a:custGeom>
          <a:solidFill>
            <a:srgbClr val="FEED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0" i="0">
                <a:solidFill>
                  <a:srgbClr val="231F20"/>
                </a:solidFill>
                <a:latin typeface="DM Serif Display"/>
                <a:cs typeface="DM Serif Displa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77B9E66-AE5A-B0D4-38DF-DD1FE9EED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425" y="549430"/>
            <a:ext cx="3715145" cy="1395575"/>
          </a:xfrm>
        </p:spPr>
        <p:txBody>
          <a:bodyPr anchor="b"/>
          <a:lstStyle>
            <a:lvl1pPr>
              <a:defRPr sz="3023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619114-0B03-3620-9405-261F6DD5BB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7033" y="933483"/>
            <a:ext cx="5831443" cy="2268121"/>
          </a:xfrm>
        </p:spPr>
        <p:txBody>
          <a:bodyPr/>
          <a:lstStyle>
            <a:lvl1pPr>
              <a:defRPr sz="3023"/>
            </a:lvl1pPr>
            <a:lvl2pPr>
              <a:defRPr sz="2645"/>
            </a:lvl2pPr>
            <a:lvl3pPr>
              <a:defRPr sz="2268"/>
            </a:lvl3pPr>
            <a:lvl4pPr>
              <a:defRPr sz="1890"/>
            </a:lvl4pPr>
            <a:lvl5pPr>
              <a:defRPr sz="1890"/>
            </a:lvl5pPr>
            <a:lvl6pPr>
              <a:defRPr sz="1890"/>
            </a:lvl6pPr>
            <a:lvl7pPr>
              <a:defRPr sz="1890"/>
            </a:lvl7pPr>
            <a:lvl8pPr>
              <a:defRPr sz="1890"/>
            </a:lvl8pPr>
            <a:lvl9pPr>
              <a:defRPr sz="189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5DB088C-70E4-9D9A-2AD8-AC957F483E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3425" y="1945005"/>
            <a:ext cx="3715145" cy="465384"/>
          </a:xfrm>
        </p:spPr>
        <p:txBody>
          <a:bodyPr/>
          <a:lstStyle>
            <a:lvl1pPr marL="0" indent="0">
              <a:buNone/>
              <a:defRPr sz="1512"/>
            </a:lvl1pPr>
            <a:lvl2pPr marL="431963" indent="0">
              <a:buNone/>
              <a:defRPr sz="1323"/>
            </a:lvl2pPr>
            <a:lvl3pPr marL="863925" indent="0">
              <a:buNone/>
              <a:defRPr sz="1134"/>
            </a:lvl3pPr>
            <a:lvl4pPr marL="1295888" indent="0">
              <a:buNone/>
              <a:defRPr sz="945"/>
            </a:lvl4pPr>
            <a:lvl5pPr marL="1727850" indent="0">
              <a:buNone/>
              <a:defRPr sz="945"/>
            </a:lvl5pPr>
            <a:lvl6pPr marL="2159813" indent="0">
              <a:buNone/>
              <a:defRPr sz="945"/>
            </a:lvl6pPr>
            <a:lvl7pPr marL="2591775" indent="0">
              <a:buNone/>
              <a:defRPr sz="945"/>
            </a:lvl7pPr>
            <a:lvl8pPr marL="3023738" indent="0">
              <a:buNone/>
              <a:defRPr sz="945"/>
            </a:lvl8pPr>
            <a:lvl9pPr marL="3455700" indent="0">
              <a:buNone/>
              <a:defRPr sz="945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10C316F-6992-4AA7-7A6A-EB790EE0A0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262" y="6029515"/>
            <a:ext cx="2650807" cy="276999"/>
          </a:xfrm>
        </p:spPr>
        <p:txBody>
          <a:bodyPr/>
          <a:lstStyle/>
          <a:p>
            <a:fld id="{A5ED116F-C69D-4942-A6AE-962836F80AE2}" type="datetimeFigureOut">
              <a:rPr lang="sv-SE" smtClean="0"/>
              <a:t>2026-07-28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D831B58-97F8-9B23-513F-A529F4113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18585" y="6029515"/>
            <a:ext cx="3688080" cy="276999"/>
          </a:xfrm>
        </p:spPr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CEA1301-5A2A-CBEE-41D9-D4A226518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98180" y="6029515"/>
            <a:ext cx="2650807" cy="276999"/>
          </a:xfrm>
        </p:spPr>
        <p:txBody>
          <a:bodyPr/>
          <a:lstStyle/>
          <a:p>
            <a:fld id="{3ACA0603-2571-4920-9A08-349E1A3BAE3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6875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1FEF0FB-195B-DE8C-5618-B27AD84170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262" y="6029515"/>
            <a:ext cx="2650807" cy="276999"/>
          </a:xfrm>
        </p:spPr>
        <p:txBody>
          <a:bodyPr/>
          <a:lstStyle/>
          <a:p>
            <a:fld id="{0F1B123E-178E-4A9B-B36A-E12B49BA36AF}" type="datetimeFigureOut">
              <a:rPr lang="sv-SE" smtClean="0"/>
              <a:t>2026-07-28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221DE016-DB8B-697D-3269-5BD659B8F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18585" y="6029515"/>
            <a:ext cx="3688080" cy="276999"/>
          </a:xfrm>
        </p:spPr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EF81432-637B-FEEB-211B-27A7235E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98180" y="6029515"/>
            <a:ext cx="2650807" cy="276999"/>
          </a:xfrm>
        </p:spPr>
        <p:txBody>
          <a:bodyPr/>
          <a:lstStyle/>
          <a:p>
            <a:fld id="{2CB709E0-CACA-4ED2-9859-B3B102B8FE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7595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57550" y="1838840"/>
            <a:ext cx="2223770" cy="1051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0" i="0">
                <a:solidFill>
                  <a:srgbClr val="231F20"/>
                </a:solidFill>
                <a:latin typeface="DM Serif Display"/>
                <a:cs typeface="DM Serif Displa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07299" y="2338199"/>
            <a:ext cx="4832350" cy="29787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918585" y="6029515"/>
            <a:ext cx="3688080" cy="3241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76262" y="6029515"/>
            <a:ext cx="2650807" cy="3241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298180" y="6029515"/>
            <a:ext cx="2650807" cy="3241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1520004" cy="647999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F4C8DAC1-8FD1-2B29-172D-AD7A49D26B92}"/>
              </a:ext>
            </a:extLst>
          </p:cNvPr>
          <p:cNvSpPr txBox="1"/>
          <p:nvPr/>
        </p:nvSpPr>
        <p:spPr>
          <a:xfrm>
            <a:off x="1187450" y="803275"/>
            <a:ext cx="793061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4800" spc="-20" dirty="0">
                <a:latin typeface="DM Serif Display" pitchFamily="2" charset="0"/>
              </a:rPr>
              <a:t>Extra årsmöte</a:t>
            </a:r>
            <a:br>
              <a:rPr lang="sv-SE" sz="4800" spc="-20" dirty="0">
                <a:latin typeface="DM Serif Display" pitchFamily="2" charset="0"/>
              </a:rPr>
            </a:br>
            <a:r>
              <a:rPr lang="sv-SE" sz="4800" spc="-20" dirty="0">
                <a:latin typeface="DM Serif Display" pitchFamily="2" charset="0"/>
              </a:rPr>
              <a:t>Växjö Golfklubb </a:t>
            </a:r>
            <a:br>
              <a:rPr lang="sv-SE" sz="4800" spc="-20" dirty="0">
                <a:latin typeface="DM Serif Display" pitchFamily="2" charset="0"/>
              </a:rPr>
            </a:br>
            <a:r>
              <a:rPr lang="sv-SE" sz="4800" spc="-20" dirty="0">
                <a:latin typeface="DM Serif Display" pitchFamily="2" charset="0"/>
              </a:rPr>
              <a:t>1 juni 2026 </a:t>
            </a:r>
            <a:endParaRPr lang="sv-SE" sz="4800" dirty="0">
              <a:latin typeface="DM Serif Display" pitchFamily="2" charset="0"/>
            </a:endParaRPr>
          </a:p>
        </p:txBody>
      </p:sp>
      <p:pic>
        <p:nvPicPr>
          <p:cNvPr id="12" name="Bildobjekt 11" descr="Cookie settings">
            <a:extLst>
              <a:ext uri="{FF2B5EF4-FFF2-40B4-BE49-F238E27FC236}">
                <a16:creationId xmlns:a16="http://schemas.microsoft.com/office/drawing/2014/main" id="{D0CEF2CC-7D3B-07A1-1182-3AD6E86F72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1102" y="4613275"/>
            <a:ext cx="1577340" cy="1371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26D019-9B34-A135-514F-56708B5C92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1E40F34-1623-CDC1-1972-C77FE63D6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742" y="309391"/>
            <a:ext cx="4127419" cy="1848807"/>
          </a:xfrm>
        </p:spPr>
        <p:txBody>
          <a:bodyPr vert="horz" wrap="square" lIns="86392" tIns="43196" rIns="86392" bIns="43196" rtlCol="0" anchor="b">
            <a:normAutofit/>
          </a:bodyPr>
          <a:lstStyle/>
          <a:p>
            <a:endParaRPr lang="en-US" sz="5102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B613375-FED6-42DC-F970-03CF4510DF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-7431" y="2022475"/>
            <a:ext cx="5307951" cy="3457684"/>
          </a:xfrm>
        </p:spPr>
        <p:txBody>
          <a:bodyPr vert="horz" wrap="square" lIns="86392" tIns="43196" rIns="86392" bIns="43196" rtlCol="0">
            <a:normAutofit/>
          </a:bodyPr>
          <a:lstStyle/>
          <a:p>
            <a:pPr marL="53995">
              <a:lnSpc>
                <a:spcPct val="210000"/>
              </a:lnSpc>
            </a:pPr>
            <a:endParaRPr lang="en-US" sz="1701" b="1" dirty="0"/>
          </a:p>
          <a:p>
            <a:pPr marL="53995"/>
            <a:br>
              <a:rPr lang="en-US" sz="1701" dirty="0"/>
            </a:br>
            <a:endParaRPr lang="en-US" sz="1701" dirty="0"/>
          </a:p>
        </p:txBody>
      </p:sp>
      <p:pic>
        <p:nvPicPr>
          <p:cNvPr id="7" name="Platshållare för innehåll 6">
            <a:extLst>
              <a:ext uri="{FF2B5EF4-FFF2-40B4-BE49-F238E27FC236}">
                <a16:creationId xmlns:a16="http://schemas.microsoft.com/office/drawing/2014/main" id="{F4279A1A-5271-3145-839F-C411E69B9B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8682" y="-448491"/>
            <a:ext cx="10439400" cy="7380332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BBE2817B-3365-11E5-68B7-C72D90282E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8450" y="4613275"/>
            <a:ext cx="1646555" cy="145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235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2C7F333-6E7A-78A0-68A2-6F628F6D7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8BE46927-A746-9EBC-EDFB-F2B37D4385D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4083050" y="2555875"/>
            <a:ext cx="7251151" cy="18735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br>
              <a:rPr lang="sv-SE" sz="6050" spc="-20" dirty="0"/>
            </a:br>
            <a:endParaRPr sz="605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31499653-DFAB-7141-E277-E948EAB914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358"/>
            <a:ext cx="11518900" cy="652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1896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13CA2-FDAD-3E81-71AA-553846C276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C0DF4B-D314-950C-4A2D-B56724BD8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 flipV="1">
            <a:off x="-105856" y="269875"/>
            <a:ext cx="196849" cy="82404"/>
          </a:xfrm>
        </p:spPr>
        <p:txBody>
          <a:bodyPr vert="horz" wrap="square" lIns="86392" tIns="43196" rIns="86392" bIns="43196" rtlCol="0" anchor="b">
            <a:normAutofit fontScale="90000"/>
          </a:bodyPr>
          <a:lstStyle/>
          <a:p>
            <a:endParaRPr lang="en-US" sz="5102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90D61B4-F314-873A-916C-1C03D3B60F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-7431" y="2022475"/>
            <a:ext cx="5307951" cy="3457684"/>
          </a:xfrm>
        </p:spPr>
        <p:txBody>
          <a:bodyPr vert="horz" wrap="square" lIns="86392" tIns="43196" rIns="86392" bIns="43196" rtlCol="0">
            <a:normAutofit/>
          </a:bodyPr>
          <a:lstStyle/>
          <a:p>
            <a:pPr marL="53995">
              <a:lnSpc>
                <a:spcPct val="210000"/>
              </a:lnSpc>
            </a:pPr>
            <a:endParaRPr lang="en-US" sz="1701" b="1" dirty="0"/>
          </a:p>
          <a:p>
            <a:pPr marL="53995"/>
            <a:br>
              <a:rPr lang="en-US" sz="1701" dirty="0"/>
            </a:br>
            <a:endParaRPr lang="en-US" sz="1701" dirty="0"/>
          </a:p>
        </p:txBody>
      </p:sp>
      <p:pic>
        <p:nvPicPr>
          <p:cNvPr id="8" name="Platshållare för innehåll 7">
            <a:extLst>
              <a:ext uri="{FF2B5EF4-FFF2-40B4-BE49-F238E27FC236}">
                <a16:creationId xmlns:a16="http://schemas.microsoft.com/office/drawing/2014/main" id="{00771959-69A8-3066-71E0-C3A6DE0FB2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44475" y="-720725"/>
            <a:ext cx="12007850" cy="8489180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CAAC4768-DB5F-5B07-ADC3-FFEE2BA375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8450" y="4613275"/>
            <a:ext cx="1646555" cy="145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6097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4274E4-F053-857F-79D0-2742D3153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Rak 10">
            <a:extLst>
              <a:ext uri="{FF2B5EF4-FFF2-40B4-BE49-F238E27FC236}">
                <a16:creationId xmlns:a16="http://schemas.microsoft.com/office/drawing/2014/main" id="{D9B8D228-3740-AEC9-83B4-83DCE6E7DB06}"/>
              </a:ext>
            </a:extLst>
          </p:cNvPr>
          <p:cNvCxnSpPr/>
          <p:nvPr/>
        </p:nvCxnSpPr>
        <p:spPr>
          <a:xfrm flipV="1">
            <a:off x="2992145" y="3089275"/>
            <a:ext cx="0" cy="381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Bildobjekt 2" descr="En bild som visar karta, kartbok, text&#10;&#10;AI-genererat innehåll kan vara felaktigt.">
            <a:extLst>
              <a:ext uri="{FF2B5EF4-FFF2-40B4-BE49-F238E27FC236}">
                <a16:creationId xmlns:a16="http://schemas.microsoft.com/office/drawing/2014/main" id="{6D77AEE0-CBD9-0826-6DDE-131A9ED75E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518900" cy="659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9328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8166D0-2E2C-501B-88F1-CFAC4B078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Platshållare för innehåll 17">
            <a:extLst>
              <a:ext uri="{FF2B5EF4-FFF2-40B4-BE49-F238E27FC236}">
                <a16:creationId xmlns:a16="http://schemas.microsoft.com/office/drawing/2014/main" id="{9EB8902D-3223-DB6F-3A9A-608D4D5F12A0}"/>
              </a:ext>
            </a:extLst>
          </p:cNvPr>
          <p:cNvGraphicFramePr>
            <a:graphicFrameLocks noGrp="1"/>
          </p:cNvGraphicFramePr>
          <p:nvPr>
            <p:ph sz="half" idx="3"/>
            <p:extLst>
              <p:ext uri="{D42A27DB-BD31-4B8C-83A1-F6EECF244321}">
                <p14:modId xmlns:p14="http://schemas.microsoft.com/office/powerpoint/2010/main" val="3249640414"/>
              </p:ext>
            </p:extLst>
          </p:nvPr>
        </p:nvGraphicFramePr>
        <p:xfrm>
          <a:off x="6312988" y="222749"/>
          <a:ext cx="4272521" cy="4625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Bildobjekt 3">
            <a:extLst>
              <a:ext uri="{FF2B5EF4-FFF2-40B4-BE49-F238E27FC236}">
                <a16:creationId xmlns:a16="http://schemas.microsoft.com/office/drawing/2014/main" id="{4AA622FB-0C31-7816-E440-12096BD4A5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6755" y="4612436"/>
            <a:ext cx="1645547" cy="1453735"/>
          </a:xfrm>
          <a:prstGeom prst="rect">
            <a:avLst/>
          </a:prstGeom>
        </p:spPr>
      </p:pic>
      <p:sp>
        <p:nvSpPr>
          <p:cNvPr id="13" name="object 3">
            <a:extLst>
              <a:ext uri="{FF2B5EF4-FFF2-40B4-BE49-F238E27FC236}">
                <a16:creationId xmlns:a16="http://schemas.microsoft.com/office/drawing/2014/main" id="{8BA7B1F7-020C-ACFD-412E-C7410A0033F9}"/>
              </a:ext>
            </a:extLst>
          </p:cNvPr>
          <p:cNvSpPr txBox="1">
            <a:spLocks/>
          </p:cNvSpPr>
          <p:nvPr/>
        </p:nvSpPr>
        <p:spPr>
          <a:xfrm>
            <a:off x="561754" y="484275"/>
            <a:ext cx="5717793" cy="4064567"/>
          </a:xfrm>
          <a:prstGeom prst="rect">
            <a:avLst/>
          </a:prstGeom>
        </p:spPr>
        <p:txBody>
          <a:bodyPr vert="horz" wrap="square" lIns="0" tIns="11423" rIns="0" bIns="0" rtlCol="0">
            <a:spAutoFit/>
          </a:bodyPr>
          <a:lstStyle>
            <a:lvl1pPr>
              <a:defRPr sz="3400" b="0" i="0">
                <a:solidFill>
                  <a:srgbClr val="231F20"/>
                </a:solidFill>
                <a:latin typeface="DM Serif Display"/>
                <a:ea typeface="+mj-ea"/>
                <a:cs typeface="DM Serif Display"/>
              </a:defRPr>
            </a:lvl1pPr>
          </a:lstStyle>
          <a:p>
            <a:pPr marL="12692" defTabSz="913860">
              <a:spcBef>
                <a:spcPts val="90"/>
              </a:spcBef>
            </a:pPr>
            <a:r>
              <a:rPr lang="sv-SE" sz="3023" b="1" spc="-20" dirty="0"/>
              <a:t>Investering klubbhus</a:t>
            </a:r>
          </a:p>
          <a:p>
            <a:pPr marL="12692" defTabSz="913860">
              <a:spcBef>
                <a:spcPts val="90"/>
              </a:spcBef>
            </a:pPr>
            <a:endParaRPr lang="sv-SE" sz="3198" spc="-20" dirty="0"/>
          </a:p>
          <a:p>
            <a:pPr marL="12692" defTabSz="913860">
              <a:spcBef>
                <a:spcPts val="90"/>
              </a:spcBef>
            </a:pPr>
            <a:r>
              <a:rPr lang="sv-SE" sz="2000" spc="-20" dirty="0"/>
              <a:t>Kök 				1,5 </a:t>
            </a:r>
            <a:r>
              <a:rPr lang="sv-SE" sz="2000" spc="-20" dirty="0" err="1"/>
              <a:t>milj</a:t>
            </a:r>
            <a:endParaRPr lang="sv-SE" sz="2000" spc="-20" dirty="0"/>
          </a:p>
          <a:p>
            <a:pPr marL="12692" defTabSz="913860">
              <a:spcBef>
                <a:spcPts val="90"/>
              </a:spcBef>
            </a:pPr>
            <a:r>
              <a:rPr lang="sv-SE" sz="2000" spc="-20" dirty="0"/>
              <a:t>Ventilation 			1,6 </a:t>
            </a:r>
            <a:r>
              <a:rPr lang="sv-SE" sz="2000" spc="-20" dirty="0" err="1"/>
              <a:t>milj</a:t>
            </a:r>
            <a:endParaRPr lang="sv-SE" sz="2000" spc="-20" dirty="0"/>
          </a:p>
          <a:p>
            <a:pPr marL="12692" defTabSz="913860">
              <a:spcBef>
                <a:spcPts val="90"/>
              </a:spcBef>
            </a:pPr>
            <a:r>
              <a:rPr lang="sv-SE" sz="2000" spc="-20" dirty="0"/>
              <a:t>Innemiljö, personalutrymme, </a:t>
            </a:r>
          </a:p>
          <a:p>
            <a:pPr marL="12692" defTabSz="913860">
              <a:spcBef>
                <a:spcPts val="90"/>
              </a:spcBef>
            </a:pPr>
            <a:r>
              <a:rPr lang="sv-SE" sz="2000" spc="-20" dirty="0"/>
              <a:t>omkläd, el och </a:t>
            </a:r>
            <a:r>
              <a:rPr lang="sv-SE" sz="2000" spc="-20" dirty="0" err="1"/>
              <a:t>vvs</a:t>
            </a:r>
            <a:r>
              <a:rPr lang="sv-SE" sz="2000" spc="-20" dirty="0"/>
              <a:t>.		8,0 </a:t>
            </a:r>
            <a:r>
              <a:rPr lang="sv-SE" sz="2000" spc="-20" dirty="0" err="1"/>
              <a:t>milj</a:t>
            </a:r>
            <a:endParaRPr lang="sv-SE" sz="2000" spc="-20" dirty="0"/>
          </a:p>
          <a:p>
            <a:pPr marL="12692" defTabSz="913860">
              <a:spcBef>
                <a:spcPts val="90"/>
              </a:spcBef>
            </a:pPr>
            <a:r>
              <a:rPr lang="sv-SE" sz="2000" spc="-20" dirty="0"/>
              <a:t>Fastighet fasad, fönster 		3,4 </a:t>
            </a:r>
            <a:r>
              <a:rPr lang="sv-SE" sz="2000" spc="-20" dirty="0" err="1"/>
              <a:t>milj</a:t>
            </a:r>
            <a:endParaRPr lang="sv-SE" sz="2000" spc="-20" dirty="0"/>
          </a:p>
          <a:p>
            <a:pPr marL="12692" defTabSz="913860">
              <a:spcBef>
                <a:spcPts val="90"/>
              </a:spcBef>
            </a:pPr>
            <a:r>
              <a:rPr lang="sv-SE" sz="2000" spc="-20" dirty="0"/>
              <a:t>Utemiljö			4,5 </a:t>
            </a:r>
            <a:r>
              <a:rPr lang="sv-SE" sz="2000" spc="-20" dirty="0" err="1"/>
              <a:t>milj</a:t>
            </a:r>
            <a:endParaRPr lang="sv-SE" sz="2000" spc="-20" dirty="0"/>
          </a:p>
          <a:p>
            <a:pPr marL="12692" defTabSz="913860">
              <a:spcBef>
                <a:spcPts val="90"/>
              </a:spcBef>
            </a:pPr>
            <a:r>
              <a:rPr lang="sv-SE" sz="2000" spc="-20" dirty="0"/>
              <a:t>Inredning, möbler		 1,0 </a:t>
            </a:r>
            <a:r>
              <a:rPr lang="sv-SE" sz="2000" spc="-20" dirty="0" err="1"/>
              <a:t>milj</a:t>
            </a:r>
            <a:endParaRPr lang="sv-SE" sz="2000" spc="-20" dirty="0"/>
          </a:p>
          <a:p>
            <a:pPr marL="12692" defTabSz="913860">
              <a:spcBef>
                <a:spcPts val="90"/>
              </a:spcBef>
            </a:pPr>
            <a:endParaRPr lang="sv-SE" sz="2000" spc="-20" dirty="0"/>
          </a:p>
          <a:p>
            <a:pPr marL="12692" defTabSz="913860">
              <a:spcBef>
                <a:spcPts val="90"/>
              </a:spcBef>
            </a:pPr>
            <a:r>
              <a:rPr lang="sv-SE" sz="1600" spc="-20" dirty="0"/>
              <a:t>*inkl. buffert på 1,5 miljoner. </a:t>
            </a:r>
          </a:p>
          <a:p>
            <a:pPr marL="12692" defTabSz="913860">
              <a:spcBef>
                <a:spcPts val="90"/>
              </a:spcBef>
            </a:pPr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22126744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7F98753-C3D9-7825-0742-19169098A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FAEC0B76-ED58-D1F0-AAF3-F492983E4683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406650" y="2479675"/>
            <a:ext cx="7251151" cy="18735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sv-SE" sz="6050" spc="-20" dirty="0"/>
              <a:t>Underhållsplan. </a:t>
            </a:r>
            <a:br>
              <a:rPr lang="sv-SE" sz="6050" spc="-20" dirty="0"/>
            </a:br>
            <a:endParaRPr sz="605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5209D453-78A0-48F2-4806-782D8CD97D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8450" y="4613275"/>
            <a:ext cx="1646555" cy="145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407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773C54A5-A995-F33F-1E32-2FB40C22D5C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2064084"/>
              </p:ext>
            </p:extLst>
          </p:nvPr>
        </p:nvGraphicFramePr>
        <p:xfrm>
          <a:off x="607943" y="390748"/>
          <a:ext cx="10303015" cy="5482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Bildobjekt 2">
            <a:extLst>
              <a:ext uri="{FF2B5EF4-FFF2-40B4-BE49-F238E27FC236}">
                <a16:creationId xmlns:a16="http://schemas.microsoft.com/office/drawing/2014/main" id="{C6CBD027-331C-8A2F-C860-B4DC63A4EE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8050" y="5145221"/>
            <a:ext cx="1488818" cy="1315275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ADC1D863-DC2B-D10B-15BE-245C9B1C4F9E}"/>
              </a:ext>
            </a:extLst>
          </p:cNvPr>
          <p:cNvSpPr/>
          <p:nvPr/>
        </p:nvSpPr>
        <p:spPr>
          <a:xfrm>
            <a:off x="607943" y="5375275"/>
            <a:ext cx="9342507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643270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E97A679-3181-DFD5-C7F6-577858DED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27EE7B8E-CF36-2AC7-6F00-763E4E08D9CC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263650" y="2479675"/>
            <a:ext cx="9067800" cy="18735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sv-SE" sz="6050" spc="-20" dirty="0"/>
              <a:t>Finansiering/ årsavgifter </a:t>
            </a:r>
            <a:br>
              <a:rPr lang="sv-SE" sz="6050" spc="-20" dirty="0"/>
            </a:br>
            <a:endParaRPr sz="605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1EC4E5EF-F489-2861-FE25-C6E031A78A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8450" y="4613275"/>
            <a:ext cx="1646555" cy="145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6579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AA16604-2ADD-8E3D-EA9A-C33FB3FAD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0CEBD138-E41C-5D09-7149-42C4B2F2136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20650" y="415450"/>
            <a:ext cx="11582400" cy="855234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R="0" lvl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tabLst>
                <a:tab pos="381000" algn="l"/>
                <a:tab pos="4724400" algn="l"/>
                <a:tab pos="5581015" algn="r"/>
              </a:tabLst>
              <a:defRPr/>
            </a:pPr>
            <a:r>
              <a:rPr lang="sv-SE" sz="2800" b="1" spc="-20" dirty="0">
                <a:latin typeface="DM Serif Display" pitchFamily="2" charset="0"/>
              </a:rPr>
              <a:t>	</a:t>
            </a:r>
            <a:br>
              <a:rPr lang="sv-SE" sz="2800" b="1" spc="-20" dirty="0">
                <a:latin typeface="DM Serif Display" pitchFamily="2" charset="0"/>
              </a:rPr>
            </a:br>
            <a:r>
              <a:rPr lang="sv-SE" sz="2800" b="1" spc="-20" dirty="0">
                <a:latin typeface="DM Serif Display" pitchFamily="2" charset="0"/>
              </a:rPr>
              <a:t>	</a:t>
            </a:r>
            <a:br>
              <a:rPr lang="sv-SE" sz="2800" b="1" spc="-20" dirty="0">
                <a:latin typeface="DM Serif Display" pitchFamily="2" charset="0"/>
              </a:rPr>
            </a:br>
            <a:r>
              <a:rPr lang="sv-SE" sz="2800" b="1" spc="-20" dirty="0">
                <a:latin typeface="DM Serif Display" pitchFamily="2" charset="0"/>
              </a:rPr>
              <a:t>	  Långsiktig finansiering av investeringar  (20 år) </a:t>
            </a:r>
            <a:br>
              <a:rPr lang="sv-SE" sz="1400" spc="-20" dirty="0">
                <a:latin typeface="DM Serif Display" pitchFamily="2" charset="0"/>
              </a:rPr>
            </a:br>
            <a:br>
              <a:rPr lang="sv-SE" sz="2000" spc="-20" dirty="0">
                <a:latin typeface="DM Serif Display" pitchFamily="2" charset="0"/>
              </a:rPr>
            </a:br>
            <a:br>
              <a:rPr lang="sv-SE" sz="2800" spc="-20" dirty="0">
                <a:latin typeface="DM Serif Display" pitchFamily="2" charset="0"/>
              </a:rPr>
            </a:br>
            <a:r>
              <a:rPr lang="sv-SE" sz="2800" spc="-20" dirty="0">
                <a:latin typeface="DM Serif Display" pitchFamily="2" charset="0"/>
              </a:rPr>
              <a:t>	- </a:t>
            </a:r>
            <a:r>
              <a:rPr lang="sv-SE" sz="2800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  <a:t>Banklån		                  12,5 miljoner  </a:t>
            </a:r>
            <a:br>
              <a:rPr lang="sv-SE" sz="2800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</a:br>
            <a:r>
              <a:rPr lang="sv-SE" sz="2800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  <a:t>	- Eget kapital		                       4 miljoner </a:t>
            </a:r>
            <a:br>
              <a:rPr lang="sv-SE" sz="2800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</a:br>
            <a:r>
              <a:rPr lang="sv-SE" sz="2800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  <a:t>	- Räntefritt lån privatpersoner		  2 miljoner   	</a:t>
            </a:r>
            <a:br>
              <a:rPr lang="sv-SE" sz="2800" spc="-20" dirty="0">
                <a:latin typeface="DM Serif Display" pitchFamily="2" charset="0"/>
              </a:rPr>
            </a:br>
            <a:r>
              <a:rPr lang="sv-SE" sz="2800" spc="-20" dirty="0">
                <a:latin typeface="DM Serif Display" pitchFamily="2" charset="0"/>
              </a:rPr>
              <a:t>	- </a:t>
            </a:r>
            <a:r>
              <a:rPr lang="sv-SE" sz="2800" kern="1200" spc="-20" dirty="0">
                <a:solidFill>
                  <a:srgbClr val="595959"/>
                </a:solidFill>
                <a:latin typeface="DM Serif Display" pitchFamily="2" charset="0"/>
              </a:rPr>
              <a:t>Höjda medlemsavgifter 		                     3,4 miljoner/ år</a:t>
            </a:r>
            <a:br>
              <a:rPr lang="sv-SE" sz="2800" kern="1200" spc="-20" dirty="0">
                <a:solidFill>
                  <a:srgbClr val="595959"/>
                </a:solidFill>
                <a:latin typeface="DM Serif Display" pitchFamily="2" charset="0"/>
              </a:rPr>
            </a:br>
            <a:br>
              <a:rPr lang="sv-SE" sz="2800" kern="1200" spc="-20" dirty="0">
                <a:solidFill>
                  <a:srgbClr val="595959"/>
                </a:solidFill>
                <a:latin typeface="DM Serif Display" pitchFamily="2" charset="0"/>
              </a:rPr>
            </a:br>
            <a:br>
              <a:rPr lang="sv-SE" sz="2800" u="sng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</a:br>
            <a:r>
              <a:rPr lang="sv-SE" sz="1800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  <a:t>	</a:t>
            </a:r>
            <a:br>
              <a:rPr lang="sv-SE" sz="2800" spc="-20" dirty="0">
                <a:latin typeface="DM Serif Display" pitchFamily="2" charset="0"/>
              </a:rPr>
            </a:br>
            <a:br>
              <a:rPr lang="sv-SE" sz="2800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</a:br>
            <a:br>
              <a:rPr lang="sv-SE" sz="2800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</a:br>
            <a:br>
              <a:rPr lang="sv-SE" sz="2000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</a:br>
            <a:br>
              <a:rPr lang="sv-SE" sz="2000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</a:br>
            <a:br>
              <a:rPr lang="sv-SE" sz="2000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</a:br>
            <a:br>
              <a:rPr lang="sv-SE" sz="6050" spc="-20" dirty="0"/>
            </a:br>
            <a:endParaRPr sz="605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97FD9F73-CF27-A1FB-EFDF-82FBD614A9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8945" y="4613275"/>
            <a:ext cx="1646555" cy="145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528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38B1C-44CE-1FEE-0783-191A9C536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711DD01F-9ADC-A42E-0A20-13317A27132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24103" y="195541"/>
            <a:ext cx="12108383" cy="8086694"/>
          </a:xfrm>
          <a:prstGeom prst="rect">
            <a:avLst/>
          </a:prstGeom>
        </p:spPr>
        <p:txBody>
          <a:bodyPr vert="horz" wrap="square" lIns="0" tIns="11423" rIns="0" bIns="0" rtlCol="0">
            <a:spAutoFit/>
          </a:bodyPr>
          <a:lstStyle/>
          <a:p>
            <a:pPr algn="l" defTabSz="913860" rtl="0" hangingPunct="0">
              <a:spcAft>
                <a:spcPts val="300"/>
              </a:spcAft>
              <a:tabLst>
                <a:tab pos="380775" algn="l"/>
                <a:tab pos="4721610" algn="l"/>
                <a:tab pos="5577719" algn="r"/>
              </a:tabLst>
              <a:defRPr/>
            </a:pPr>
            <a:r>
              <a:rPr lang="sv-SE" sz="2798" b="1" spc="-20" dirty="0">
                <a:latin typeface="DM Serif Display" pitchFamily="2" charset="0"/>
              </a:rPr>
              <a:t>	</a:t>
            </a:r>
            <a:br>
              <a:rPr lang="sv-SE" sz="2798" b="1" spc="-20" dirty="0">
                <a:latin typeface="DM Serif Display" pitchFamily="2" charset="0"/>
              </a:rPr>
            </a:br>
            <a:r>
              <a:rPr lang="sv-SE" sz="2798" b="1" spc="-20" dirty="0">
                <a:latin typeface="DM Serif Display" pitchFamily="2" charset="0"/>
              </a:rPr>
              <a:t>	Årsavgifter </a:t>
            </a:r>
            <a:br>
              <a:rPr lang="sv-SE" sz="1399" spc="-20" dirty="0">
                <a:latin typeface="DM Serif Display" pitchFamily="2" charset="0"/>
              </a:rPr>
            </a:br>
            <a:br>
              <a:rPr lang="sv-SE" sz="1999" spc="-20" dirty="0">
                <a:latin typeface="DM Serif Display" pitchFamily="2" charset="0"/>
              </a:rPr>
            </a:br>
            <a:r>
              <a:rPr lang="sv-SE" sz="1999" spc="-20" dirty="0">
                <a:latin typeface="DM Serif Display" pitchFamily="2" charset="0"/>
              </a:rPr>
              <a:t>	                                                   </a:t>
            </a:r>
            <a:r>
              <a:rPr lang="sv-SE" sz="1599" spc="-20" dirty="0">
                <a:latin typeface="DM Serif Display" pitchFamily="2" charset="0"/>
              </a:rPr>
              <a:t>Årsavgift 2026 	         	         Årsavgift 2027 	          Avgiftshöjning  2027</a:t>
            </a:r>
            <a:br>
              <a:rPr lang="sv-SE" sz="1599" spc="-20" dirty="0">
                <a:latin typeface="DM Serif Display" pitchFamily="2" charset="0"/>
              </a:rPr>
            </a:br>
            <a:br>
              <a:rPr lang="sv-SE" sz="1999" spc="-20" dirty="0">
                <a:latin typeface="DM Serif Display" pitchFamily="2" charset="0"/>
              </a:rPr>
            </a:br>
            <a:r>
              <a:rPr lang="sv-SE" sz="1999" spc="-20" dirty="0">
                <a:latin typeface="DM Serif Display" pitchFamily="2" charset="0"/>
              </a:rPr>
              <a:t>	</a:t>
            </a:r>
            <a:r>
              <a:rPr lang="sv-SE" sz="1599" spc="-20" dirty="0">
                <a:latin typeface="DM Serif Display" pitchFamily="2" charset="0"/>
              </a:rPr>
              <a:t>Premium m lån                                            7 700	                   	            10 700           		+3000</a:t>
            </a:r>
            <a:br>
              <a:rPr lang="sv-SE" sz="1599" spc="-20" dirty="0">
                <a:latin typeface="DM Serif Display" pitchFamily="2" charset="0"/>
              </a:rPr>
            </a:br>
            <a:r>
              <a:rPr lang="sv-SE" sz="1599" spc="-20" dirty="0">
                <a:latin typeface="DM Serif Display" pitchFamily="2" charset="0"/>
              </a:rPr>
              <a:t>	Premium u lån                                              </a:t>
            </a:r>
            <a:r>
              <a:rPr lang="sv-SE" sz="1599" spc="-20" dirty="0">
                <a:solidFill>
                  <a:schemeClr val="tx1"/>
                </a:solidFill>
                <a:latin typeface="DM Serif Display" pitchFamily="2" charset="0"/>
              </a:rPr>
              <a:t>8 400                                               </a:t>
            </a:r>
            <a:r>
              <a:rPr lang="sv-SE" sz="1599" spc="-20" dirty="0">
                <a:latin typeface="DM Serif Display" pitchFamily="2" charset="0"/>
              </a:rPr>
              <a:t>11 400                   	                      +3000</a:t>
            </a:r>
            <a:br>
              <a:rPr lang="sv-SE" sz="1599" spc="-20" dirty="0">
                <a:latin typeface="DM Serif Display" pitchFamily="2" charset="0"/>
              </a:rPr>
            </a:br>
            <a:r>
              <a:rPr lang="sv-SE" sz="1599" spc="-20" dirty="0">
                <a:latin typeface="DM Serif Display" pitchFamily="2" charset="0"/>
              </a:rPr>
              <a:t>	Vardag m lån                                                 5 700                                                8 700                    	+3000</a:t>
            </a:r>
            <a:br>
              <a:rPr lang="sv-SE" sz="1599" spc="-20" dirty="0">
                <a:latin typeface="DM Serif Display" pitchFamily="2" charset="0"/>
              </a:rPr>
            </a:br>
            <a:r>
              <a:rPr lang="sv-SE" sz="1599" spc="-20" dirty="0">
                <a:latin typeface="DM Serif Display" pitchFamily="2" charset="0"/>
              </a:rPr>
              <a:t>	Vardag u lån                                                  6 400                                                9 400                   	                      +3000</a:t>
            </a:r>
            <a:br>
              <a:rPr lang="sv-SE" sz="1599" spc="-20" dirty="0">
                <a:latin typeface="DM Serif Display" pitchFamily="2" charset="0"/>
              </a:rPr>
            </a:br>
            <a:r>
              <a:rPr lang="sv-SE" sz="1599" spc="-20" dirty="0">
                <a:latin typeface="DM Serif Display" pitchFamily="2" charset="0"/>
              </a:rPr>
              <a:t>	Premium i trän, jun 13-19  år                   </a:t>
            </a:r>
            <a:r>
              <a:rPr lang="sv-SE" sz="1599" spc="-20" dirty="0">
                <a:solidFill>
                  <a:schemeClr val="tx1"/>
                </a:solidFill>
                <a:latin typeface="DM Serif Display" pitchFamily="2" charset="0"/>
              </a:rPr>
              <a:t>3 250                                                3 000                   	</a:t>
            </a:r>
            <a:br>
              <a:rPr lang="sv-SE" sz="1599" spc="-20" dirty="0">
                <a:solidFill>
                  <a:schemeClr val="tx1"/>
                </a:solidFill>
                <a:latin typeface="DM Serif Display" pitchFamily="2" charset="0"/>
              </a:rPr>
            </a:br>
            <a:r>
              <a:rPr lang="sv-SE" sz="1599" spc="-20" dirty="0">
                <a:solidFill>
                  <a:schemeClr val="tx1"/>
                </a:solidFill>
                <a:latin typeface="DM Serif Display" pitchFamily="2" charset="0"/>
              </a:rPr>
              <a:t>	Premium ej trän, jun 13-19  år                4 750                                                </a:t>
            </a:r>
            <a:r>
              <a:rPr lang="sv-SE" sz="1599" spc="-20" dirty="0">
                <a:latin typeface="DM Serif Display" pitchFamily="2" charset="0"/>
              </a:rPr>
              <a:t>4 500    		</a:t>
            </a:r>
            <a:br>
              <a:rPr lang="sv-SE" sz="1599" spc="-20" dirty="0">
                <a:latin typeface="DM Serif Display" pitchFamily="2" charset="0"/>
              </a:rPr>
            </a:br>
            <a:r>
              <a:rPr lang="sv-SE" sz="1599" spc="-20" dirty="0">
                <a:latin typeface="DM Serif Display" pitchFamily="2" charset="0"/>
              </a:rPr>
              <a:t>	Premium junior 20-21 år                           7 700                	                                6 500	                       - 1200	 </a:t>
            </a:r>
            <a:br>
              <a:rPr lang="sv-SE" sz="1599" spc="-20" dirty="0">
                <a:latin typeface="DM Serif Display" pitchFamily="2" charset="0"/>
              </a:rPr>
            </a:br>
            <a:r>
              <a:rPr lang="sv-SE" sz="1599" spc="-20" dirty="0">
                <a:latin typeface="DM Serif Display" pitchFamily="2" charset="0"/>
              </a:rPr>
              <a:t>         Premium upptill 12 år                                1 200                                                  1 200                                              </a:t>
            </a:r>
            <a:br>
              <a:rPr lang="sv-SE" sz="1599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</a:br>
            <a:r>
              <a:rPr lang="sv-SE" sz="1599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  <a:t>	</a:t>
            </a:r>
            <a:r>
              <a:rPr lang="sv-SE" sz="1599" kern="1200" spc="-20" dirty="0">
                <a:solidFill>
                  <a:schemeClr val="tx1"/>
                </a:solidFill>
                <a:latin typeface="DM Serif Display" pitchFamily="2" charset="0"/>
                <a:ea typeface="Times New Roman" panose="02020603050405020304" pitchFamily="18" charset="0"/>
              </a:rPr>
              <a:t>Greenfee junior                                               400                                                    400                    	</a:t>
            </a:r>
            <a:br>
              <a:rPr lang="sv-SE" sz="1599" kern="1200" spc="-20" dirty="0">
                <a:solidFill>
                  <a:schemeClr val="tx1"/>
                </a:solidFill>
                <a:latin typeface="DM Serif Display" pitchFamily="2" charset="0"/>
                <a:ea typeface="Times New Roman" panose="02020603050405020304" pitchFamily="18" charset="0"/>
              </a:rPr>
            </a:br>
            <a:r>
              <a:rPr lang="sv-SE" sz="1599" kern="1200" spc="-20" dirty="0">
                <a:solidFill>
                  <a:schemeClr val="tx1"/>
                </a:solidFill>
                <a:latin typeface="DM Serif Display" pitchFamily="2" charset="0"/>
                <a:ea typeface="Times New Roman" panose="02020603050405020304" pitchFamily="18" charset="0"/>
              </a:rPr>
              <a:t>         Greenfee senior                                            1 500                                                 1 900                                            +400</a:t>
            </a:r>
            <a:br>
              <a:rPr lang="sv-SE" sz="1599" spc="-20" dirty="0">
                <a:latin typeface="DM Serif Display" pitchFamily="2" charset="0"/>
              </a:rPr>
            </a:br>
            <a:r>
              <a:rPr lang="sv-SE" sz="1599" spc="-20" dirty="0">
                <a:latin typeface="DM Serif Display" pitchFamily="2" charset="0"/>
              </a:rPr>
              <a:t>	Passiv                                                                  500                                                     800                                            +300</a:t>
            </a:r>
            <a:br>
              <a:rPr lang="sv-SE" sz="1599" spc="-20" dirty="0">
                <a:latin typeface="DM Serif Display" pitchFamily="2" charset="0"/>
              </a:rPr>
            </a:br>
            <a:r>
              <a:rPr lang="sv-SE" sz="1599" spc="-20" dirty="0">
                <a:latin typeface="DM Serif Display" pitchFamily="2" charset="0"/>
              </a:rPr>
              <a:t>	Barn korthål upptill 12 år                                0                                                          0</a:t>
            </a:r>
            <a:br>
              <a:rPr lang="sv-SE" sz="1599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</a:br>
            <a:r>
              <a:rPr lang="sv-SE" sz="1599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  <a:t>	</a:t>
            </a:r>
            <a:r>
              <a:rPr lang="sv-SE" sz="1599" kern="1200" spc="-20" dirty="0">
                <a:solidFill>
                  <a:schemeClr val="tx1"/>
                </a:solidFill>
                <a:latin typeface="DM Serif Display" pitchFamily="2" charset="0"/>
                <a:ea typeface="Times New Roman" panose="02020603050405020304" pitchFamily="18" charset="0"/>
              </a:rPr>
              <a:t>Paragolfmedlem korthål                           1200                                                   1200</a:t>
            </a:r>
            <a:br>
              <a:rPr lang="sv-SE" sz="1999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</a:br>
            <a:br>
              <a:rPr lang="sv-SE" sz="1999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</a:br>
            <a:r>
              <a:rPr lang="sv-SE" sz="1600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  <a:t>       Frysta </a:t>
            </a:r>
            <a:r>
              <a:rPr lang="sv-SE" sz="1600" b="1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  <a:t>avgiftshöjningar under minst 3 år. </a:t>
            </a:r>
            <a:br>
              <a:rPr lang="sv-SE" sz="1600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</a:br>
            <a:r>
              <a:rPr lang="sv-SE" sz="1600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  <a:t>	</a:t>
            </a:r>
            <a:br>
              <a:rPr lang="sv-SE" sz="1999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</a:br>
            <a:br>
              <a:rPr lang="sv-SE" sz="1999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</a:br>
            <a:br>
              <a:rPr lang="sv-SE" sz="6047" spc="-20" dirty="0"/>
            </a:br>
            <a:endParaRPr sz="6047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74658DDE-5D50-B4CC-BB56-2C01A9BCA3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7521" y="4834075"/>
            <a:ext cx="1645547" cy="1453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332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9917791-967D-2354-EF4C-D0BC8FD604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9BF2279B-F389-D9CB-9788-C144AEC3230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409974" y="2479675"/>
            <a:ext cx="8698951" cy="18735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sv-SE" sz="6050" spc="-20" dirty="0"/>
              <a:t>Utmaningar/bakgrund. </a:t>
            </a:r>
            <a:br>
              <a:rPr lang="sv-SE" sz="6050" spc="-20" dirty="0"/>
            </a:br>
            <a:endParaRPr sz="605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E38B7CD8-F004-EDB9-5C46-9ABDB4557F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8450" y="4613275"/>
            <a:ext cx="1646555" cy="145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5921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C34DC38-B736-F900-81EE-4737FC075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23DAFEED-74B2-CB91-A132-6673A9035EA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133874" y="2479675"/>
            <a:ext cx="7251151" cy="18735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sv-SE" sz="6050" spc="-20" dirty="0"/>
              <a:t>Om vi skjuter på det?  </a:t>
            </a:r>
            <a:br>
              <a:rPr lang="sv-SE" sz="6050" spc="-20" dirty="0"/>
            </a:br>
            <a:endParaRPr sz="605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2D290FF-78B1-D7BD-EFA5-7BEF67223D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8450" y="4613275"/>
            <a:ext cx="1646555" cy="145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2527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EA33233-B0E5-0B34-762E-58AF44C8F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458BEF9C-E3E6-A4FA-52B7-483167E3D17A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20650" y="1184275"/>
            <a:ext cx="11734800" cy="741356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R="0" lvl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tabLst>
                <a:tab pos="381000" algn="l"/>
                <a:tab pos="4724400" algn="l"/>
                <a:tab pos="5581015" algn="r"/>
              </a:tabLst>
              <a:defRPr/>
            </a:pPr>
            <a:r>
              <a:rPr lang="sv-SE" sz="2800" b="1" spc="-20" dirty="0">
                <a:latin typeface="DM Serif Display" pitchFamily="2" charset="0"/>
              </a:rPr>
              <a:t>   Om vi skjuter på det? </a:t>
            </a:r>
            <a:br>
              <a:rPr lang="sv-SE" sz="1400" spc="-20" dirty="0">
                <a:latin typeface="DM Serif Display" pitchFamily="2" charset="0"/>
              </a:rPr>
            </a:br>
            <a:br>
              <a:rPr lang="sv-SE" sz="2000" spc="-20" dirty="0">
                <a:latin typeface="DM Serif Display" pitchFamily="2" charset="0"/>
              </a:rPr>
            </a:br>
            <a:br>
              <a:rPr lang="sv-SE" sz="2800" spc="-20" dirty="0">
                <a:latin typeface="DM Serif Display" pitchFamily="2" charset="0"/>
              </a:rPr>
            </a:br>
            <a:r>
              <a:rPr lang="sv-SE" sz="2800" spc="-20" dirty="0">
                <a:latin typeface="DM Serif Display" pitchFamily="2" charset="0"/>
              </a:rPr>
              <a:t> - </a:t>
            </a:r>
            <a:r>
              <a:rPr lang="sv-SE" sz="2800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  <a:t>Underhållsskulden med dess kostnader försvinner inte.</a:t>
            </a:r>
            <a:br>
              <a:rPr lang="sv-SE" sz="2800" spc="-20" dirty="0">
                <a:latin typeface="DM Serif Display" pitchFamily="2" charset="0"/>
              </a:rPr>
            </a:br>
            <a:r>
              <a:rPr lang="sv-SE" sz="2800" spc="-20" dirty="0">
                <a:latin typeface="DM Serif Display" pitchFamily="2" charset="0"/>
              </a:rPr>
              <a:t> - Det blir dyrare.</a:t>
            </a:r>
            <a:br>
              <a:rPr lang="sv-SE" sz="2800" spc="-20" dirty="0">
                <a:latin typeface="DM Serif Display" pitchFamily="2" charset="0"/>
              </a:rPr>
            </a:br>
            <a:r>
              <a:rPr lang="sv-SE" sz="2800" spc="-20" dirty="0">
                <a:latin typeface="DM Serif Display" pitchFamily="2" charset="0"/>
              </a:rPr>
              <a:t> - </a:t>
            </a:r>
            <a:r>
              <a:rPr lang="sv-SE" sz="2800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  <a:t>Inget helhetsgrepp. </a:t>
            </a:r>
            <a:br>
              <a:rPr lang="sv-SE" sz="2800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</a:br>
            <a:r>
              <a:rPr lang="sv-SE" sz="2800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  <a:t> - Ingen färdriktning. </a:t>
            </a:r>
            <a:br>
              <a:rPr lang="sv-SE" sz="2800" spc="-20" dirty="0">
                <a:latin typeface="DM Serif Display" pitchFamily="2" charset="0"/>
              </a:rPr>
            </a:br>
            <a:r>
              <a:rPr lang="sv-SE" sz="2800" spc="-20" dirty="0">
                <a:latin typeface="DM Serif Display" pitchFamily="2" charset="0"/>
              </a:rPr>
              <a:t> - </a:t>
            </a:r>
            <a:r>
              <a:rPr lang="sv-SE" sz="2800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  <a:t>Lappa och laga. </a:t>
            </a:r>
            <a:br>
              <a:rPr lang="sv-SE" sz="2800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</a:br>
            <a:r>
              <a:rPr lang="sv-SE" sz="2800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  <a:t> - Fortsatt negativ spiral. </a:t>
            </a:r>
            <a:br>
              <a:rPr lang="sv-SE" sz="2800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</a:br>
            <a:r>
              <a:rPr lang="sv-SE" sz="2800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  <a:t> - Risk för kostsamma akutinsatser. </a:t>
            </a:r>
            <a:br>
              <a:rPr lang="sv-SE" sz="2800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</a:br>
            <a:br>
              <a:rPr lang="sv-SE" sz="2800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</a:br>
            <a:br>
              <a:rPr lang="sv-SE" sz="2000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</a:br>
            <a:br>
              <a:rPr lang="sv-SE" sz="2000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</a:br>
            <a:br>
              <a:rPr lang="sv-SE" sz="2000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</a:br>
            <a:br>
              <a:rPr lang="sv-SE" sz="6050" spc="-20" dirty="0"/>
            </a:br>
            <a:endParaRPr sz="605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5E279566-66C0-0DDE-2EBE-6584394C28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8945" y="4613275"/>
            <a:ext cx="1646555" cy="145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67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CD15CD6-8224-A291-C3D5-BAF2F088F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BA95BE5B-F14D-D29F-8E93-6EBCBCFD9D7D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425450" y="1108075"/>
            <a:ext cx="11582400" cy="52899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R="0" lvl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tabLst>
                <a:tab pos="381000" algn="l"/>
                <a:tab pos="4724400" algn="l"/>
                <a:tab pos="5581015" algn="r"/>
              </a:tabLst>
              <a:defRPr/>
            </a:pPr>
            <a:r>
              <a:rPr lang="sv-SE" sz="2800" b="1" spc="-20" dirty="0">
                <a:latin typeface="DM Serif Display" pitchFamily="2" charset="0"/>
              </a:rPr>
              <a:t>  </a:t>
            </a:r>
            <a:br>
              <a:rPr lang="sv-SE" sz="2800" b="1" spc="-20" dirty="0">
                <a:latin typeface="DM Serif Display" pitchFamily="2" charset="0"/>
              </a:rPr>
            </a:br>
            <a:r>
              <a:rPr lang="sv-SE" sz="2800" b="1" spc="-20" dirty="0">
                <a:latin typeface="DM Serif Display" pitchFamily="2" charset="0"/>
              </a:rPr>
              <a:t>  U</a:t>
            </a:r>
            <a:r>
              <a:rPr lang="sv-SE" sz="3600" b="1" spc="-20" dirty="0">
                <a:latin typeface="DM Serif Display" pitchFamily="2" charset="0"/>
              </a:rPr>
              <a:t>tmaningar/ bakgrund. </a:t>
            </a:r>
            <a:br>
              <a:rPr lang="sv-SE" sz="1400" spc="-20" dirty="0">
                <a:latin typeface="DM Serif Display" pitchFamily="2" charset="0"/>
              </a:rPr>
            </a:br>
            <a:br>
              <a:rPr lang="sv-SE" sz="1400" spc="-20" dirty="0">
                <a:latin typeface="DM Serif Display" pitchFamily="2" charset="0"/>
              </a:rPr>
            </a:br>
            <a:br>
              <a:rPr lang="sv-SE" sz="2000" spc="-20" dirty="0">
                <a:latin typeface="DM Serif Display" pitchFamily="2" charset="0"/>
              </a:rPr>
            </a:br>
            <a:r>
              <a:rPr lang="sv-SE" sz="2000" spc="-20" dirty="0">
                <a:latin typeface="DM Serif Display" pitchFamily="2" charset="0"/>
              </a:rPr>
              <a:t> </a:t>
            </a:r>
            <a:r>
              <a:rPr lang="sv-SE" sz="2800" spc="-20" dirty="0">
                <a:latin typeface="DM Serif Display" pitchFamily="2" charset="0"/>
              </a:rPr>
              <a:t>- </a:t>
            </a:r>
            <a:r>
              <a:rPr lang="sv-SE" sz="2800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  <a:t>Underkänd ventilation och personalutrymmen. </a:t>
            </a:r>
            <a:br>
              <a:rPr lang="sv-SE" sz="2800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</a:br>
            <a:r>
              <a:rPr lang="sv-SE" sz="2800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  <a:t> - Underhåll i såväl klubbhus som bana är kraftigt eftersatt. </a:t>
            </a:r>
            <a:br>
              <a:rPr lang="sv-SE" sz="2800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</a:br>
            <a:r>
              <a:rPr lang="sv-SE" sz="2800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  <a:t> - Rejält krafttag för att komma ifatt underhållsskulden. </a:t>
            </a:r>
            <a:br>
              <a:rPr lang="sv-SE" sz="2000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</a:br>
            <a:br>
              <a:rPr lang="sv-SE" sz="2000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</a:br>
            <a:br>
              <a:rPr lang="sv-SE" sz="2000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</a:br>
            <a:br>
              <a:rPr lang="sv-SE" sz="6050" spc="-20" dirty="0"/>
            </a:br>
            <a:endParaRPr sz="605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86C1297C-E70C-E55B-D4EF-893C891C61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8945" y="4613275"/>
            <a:ext cx="1646555" cy="145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79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209ED14-4717-2F72-EF41-5FB2CDA99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47C2E4D4-C26A-B632-3388-9262605DB8C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406650" y="2479675"/>
            <a:ext cx="7251151" cy="18735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sv-SE" sz="6050" spc="-20" dirty="0"/>
              <a:t>Åtgärdsplan. </a:t>
            </a:r>
            <a:br>
              <a:rPr lang="sv-SE" sz="6050" spc="-20" dirty="0"/>
            </a:br>
            <a:endParaRPr sz="605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60FA6999-2526-FF8C-9400-F9B8269400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8450" y="4613275"/>
            <a:ext cx="1646555" cy="145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048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EA6F738-48FF-0B3C-3AA9-1CE206A5D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1B1D3705-C158-C833-46B0-1C6352E710D2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73050" y="1184275"/>
            <a:ext cx="11582400" cy="58131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R="0" lvl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tabLst>
                <a:tab pos="381000" algn="l"/>
                <a:tab pos="4724400" algn="l"/>
                <a:tab pos="5581015" algn="r"/>
              </a:tabLst>
              <a:defRPr/>
            </a:pPr>
            <a:r>
              <a:rPr lang="sv-SE" sz="2800" b="1" spc="-20" dirty="0">
                <a:latin typeface="DM Serif Display" pitchFamily="2" charset="0"/>
              </a:rPr>
              <a:t> Åtgärdsplan</a:t>
            </a:r>
            <a:r>
              <a:rPr lang="sv-SE" sz="3600" b="1" spc="-20" dirty="0">
                <a:latin typeface="DM Serif Display" pitchFamily="2" charset="0"/>
              </a:rPr>
              <a:t>. </a:t>
            </a:r>
            <a:br>
              <a:rPr lang="sv-SE" sz="1400" spc="-20" dirty="0">
                <a:latin typeface="DM Serif Display" pitchFamily="2" charset="0"/>
              </a:rPr>
            </a:br>
            <a:br>
              <a:rPr lang="sv-SE" sz="2000" spc="-20" dirty="0">
                <a:latin typeface="DM Serif Display" pitchFamily="2" charset="0"/>
              </a:rPr>
            </a:br>
            <a:br>
              <a:rPr lang="sv-SE" sz="2800" spc="-20" dirty="0">
                <a:latin typeface="DM Serif Display" pitchFamily="2" charset="0"/>
              </a:rPr>
            </a:br>
            <a:r>
              <a:rPr lang="sv-SE" sz="2800" spc="-20" dirty="0">
                <a:latin typeface="DM Serif Display" pitchFamily="2" charset="0"/>
              </a:rPr>
              <a:t> - </a:t>
            </a:r>
            <a:r>
              <a:rPr lang="sv-SE" sz="2800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  <a:t>Växjö Golfklubb Masterplan. </a:t>
            </a:r>
            <a:br>
              <a:rPr lang="sv-SE" sz="2800" spc="-20" dirty="0">
                <a:latin typeface="DM Serif Display" pitchFamily="2" charset="0"/>
              </a:rPr>
            </a:br>
            <a:r>
              <a:rPr lang="sv-SE" sz="2800" spc="-20" dirty="0">
                <a:latin typeface="DM Serif Display" pitchFamily="2" charset="0"/>
              </a:rPr>
              <a:t> - </a:t>
            </a:r>
            <a:r>
              <a:rPr lang="sv-SE" sz="2800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  <a:t>Renovera klubbhuset. </a:t>
            </a:r>
            <a:br>
              <a:rPr lang="sv-SE" sz="2800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</a:br>
            <a:r>
              <a:rPr lang="sv-SE" sz="2800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  <a:t> - Underhållsplan för hela anläggningen inkl. byggnader, bana, </a:t>
            </a:r>
            <a:br>
              <a:rPr lang="sv-SE" sz="2800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</a:br>
            <a:r>
              <a:rPr lang="sv-SE" sz="2800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  <a:t>    träningsområde. </a:t>
            </a:r>
            <a:br>
              <a:rPr lang="sv-SE" sz="2800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</a:br>
            <a:br>
              <a:rPr lang="sv-SE" sz="2000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</a:br>
            <a:br>
              <a:rPr lang="sv-SE" sz="2000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</a:br>
            <a:br>
              <a:rPr lang="sv-SE" sz="2000" kern="1200" dirty="0">
                <a:solidFill>
                  <a:srgbClr val="595959"/>
                </a:solidFill>
                <a:latin typeface="DM Serif Display" pitchFamily="2" charset="0"/>
                <a:ea typeface="Times New Roman" panose="02020603050405020304" pitchFamily="18" charset="0"/>
              </a:rPr>
            </a:br>
            <a:br>
              <a:rPr lang="sv-SE" sz="6050" spc="-20" dirty="0"/>
            </a:br>
            <a:endParaRPr sz="605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31C65C57-B582-5592-1DE4-2F67335D49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8945" y="4613275"/>
            <a:ext cx="1646555" cy="145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751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890D8661-5199-962D-B915-8C9C1BE25A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AD8F5AED-BFEA-D0F6-9C6C-128580651C7A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30250" y="2174875"/>
            <a:ext cx="10439400" cy="280461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sv-SE" sz="6050" spc="-20" dirty="0" err="1"/>
              <a:t>Araby</a:t>
            </a:r>
            <a:r>
              <a:rPr lang="sv-SE" sz="6050" spc="-20" dirty="0"/>
              <a:t> Herrgård </a:t>
            </a:r>
            <a:br>
              <a:rPr lang="sv-SE" sz="6050" spc="-20" dirty="0"/>
            </a:br>
            <a:r>
              <a:rPr lang="sv-SE" sz="6050" spc="-20" dirty="0"/>
              <a:t>Växjö Golfklubbs klubbhus. </a:t>
            </a:r>
            <a:br>
              <a:rPr lang="sv-SE" sz="6050" spc="-20" dirty="0"/>
            </a:br>
            <a:endParaRPr sz="605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0221124D-2B29-EFB7-9123-3C5F218C73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8450" y="4613275"/>
            <a:ext cx="1646555" cy="145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128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768306-85A8-576F-2731-43EE59148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Rak 10">
            <a:extLst>
              <a:ext uri="{FF2B5EF4-FFF2-40B4-BE49-F238E27FC236}">
                <a16:creationId xmlns:a16="http://schemas.microsoft.com/office/drawing/2014/main" id="{3A9DECBA-8CFA-E6FB-F71A-CC2274EAD22B}"/>
              </a:ext>
            </a:extLst>
          </p:cNvPr>
          <p:cNvCxnSpPr/>
          <p:nvPr/>
        </p:nvCxnSpPr>
        <p:spPr>
          <a:xfrm flipV="1">
            <a:off x="2992145" y="3089275"/>
            <a:ext cx="0" cy="381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Bildobjekt 2" descr="En bild som visar byggnad, utomhus, träd, Fastighet&#10;&#10;AI-genererat innehåll kan vara felaktigt.">
            <a:extLst>
              <a:ext uri="{FF2B5EF4-FFF2-40B4-BE49-F238E27FC236}">
                <a16:creationId xmlns:a16="http://schemas.microsoft.com/office/drawing/2014/main" id="{1AEDB4F9-17A5-9EA3-A7FD-3227307EE4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1441673" cy="6483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0206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CD76B9-C02B-4332-AD63-52AF96D394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Rak 10">
            <a:extLst>
              <a:ext uri="{FF2B5EF4-FFF2-40B4-BE49-F238E27FC236}">
                <a16:creationId xmlns:a16="http://schemas.microsoft.com/office/drawing/2014/main" id="{05D42CE7-E280-8770-D543-881BFC3F9973}"/>
              </a:ext>
            </a:extLst>
          </p:cNvPr>
          <p:cNvCxnSpPr/>
          <p:nvPr/>
        </p:nvCxnSpPr>
        <p:spPr>
          <a:xfrm flipV="1">
            <a:off x="2992145" y="3089275"/>
            <a:ext cx="0" cy="381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Bildobjekt 2" descr="En bild som visar utomhus, himmel, byggnad, gräs&#10;&#10;AI-genererat innehåll kan vara felaktigt.">
            <a:extLst>
              <a:ext uri="{FF2B5EF4-FFF2-40B4-BE49-F238E27FC236}">
                <a16:creationId xmlns:a16="http://schemas.microsoft.com/office/drawing/2014/main" id="{CD6E46B0-DFE9-CECA-9C97-6DE10097AA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312"/>
            <a:ext cx="11626850" cy="674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085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6A3B4870-3A13-CF31-47AC-094745D4A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70BA6105-6718-1A07-6EFF-E2230BA3DDBA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87450" y="1184275"/>
            <a:ext cx="7251151" cy="18735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br>
              <a:rPr lang="sv-SE" sz="6050" spc="-20" dirty="0"/>
            </a:br>
            <a:endParaRPr sz="605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9D0CF6E6-FCE4-F74B-C533-4F6BFE8929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8450" y="4613275"/>
            <a:ext cx="1646555" cy="1454625"/>
          </a:xfrm>
          <a:prstGeom prst="rect">
            <a:avLst/>
          </a:prstGeom>
        </p:spPr>
      </p:pic>
      <p:pic>
        <p:nvPicPr>
          <p:cNvPr id="2" name="Platshållare för innehåll 6">
            <a:extLst>
              <a:ext uri="{FF2B5EF4-FFF2-40B4-BE49-F238E27FC236}">
                <a16:creationId xmlns:a16="http://schemas.microsoft.com/office/drawing/2014/main" id="{AB36DDC8-3E7D-72D2-1AC3-3EBC6BD507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850" y="-870572"/>
            <a:ext cx="11506200" cy="7856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3645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1168</TotalTime>
  <Words>535</Words>
  <Application>Microsoft Office PowerPoint</Application>
  <PresentationFormat>Anpassad</PresentationFormat>
  <Paragraphs>51</Paragraphs>
  <Slides>21</Slides>
  <Notes>19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21</vt:i4>
      </vt:variant>
    </vt:vector>
  </HeadingPairs>
  <TitlesOfParts>
    <vt:vector size="25" baseType="lpstr">
      <vt:lpstr>Arial</vt:lpstr>
      <vt:lpstr>Aptos</vt:lpstr>
      <vt:lpstr>DM Serif Display</vt:lpstr>
      <vt:lpstr>Office Theme</vt:lpstr>
      <vt:lpstr>PowerPoint-presentation</vt:lpstr>
      <vt:lpstr>Utmaningar/bakgrund.  </vt:lpstr>
      <vt:lpstr>     Utmaningar/ bakgrund.     - Underkänd ventilation och personalutrymmen.   - Underhåll i såväl klubbhus som bana är kraftigt eftersatt.   - Rejält krafttag för att komma ifatt underhållsskulden.     </vt:lpstr>
      <vt:lpstr>Åtgärdsplan.  </vt:lpstr>
      <vt:lpstr> Åtgärdsplan.     - Växjö Golfklubb Masterplan.   - Renovera klubbhuset.   - Underhållsplan för hela anläggningen inkl. byggnader, bana,      träningsområde.      </vt:lpstr>
      <vt:lpstr>Araby Herrgård  Växjö Golfklubbs klubbhus.  </vt:lpstr>
      <vt:lpstr>PowerPoint-presentation</vt:lpstr>
      <vt:lpstr>PowerPoint-presentation</vt:lpstr>
      <vt:lpstr> </vt:lpstr>
      <vt:lpstr>PowerPoint-presentation</vt:lpstr>
      <vt:lpstr> </vt:lpstr>
      <vt:lpstr>PowerPoint-presentation</vt:lpstr>
      <vt:lpstr>PowerPoint-presentation</vt:lpstr>
      <vt:lpstr>PowerPoint-presentation</vt:lpstr>
      <vt:lpstr>Underhållsplan.  </vt:lpstr>
      <vt:lpstr>PowerPoint-presentation</vt:lpstr>
      <vt:lpstr>Finansiering/ årsavgifter  </vt:lpstr>
      <vt:lpstr>       Långsiktig finansiering av investeringar  (20 år)     - Banklån                    12,5 miljoner    - Eget kapital                         4 miljoner   - Räntefritt lån privatpersoner    2 miljoner      - Höjda medlemsavgifter                        3,4 miljoner/ år           </vt:lpstr>
      <vt:lpstr>   Årsavgifter                                                       Årsavgift 2026                     Årsavgift 2027            Avgiftshöjning  2027   Premium m lån                                            7 700                                 10 700             +3000  Premium u lån                                              8 400                                               11 400                                          +3000  Vardag m lån                                                 5 700                                                8 700                     +3000  Vardag u lån                                                  6 400                                                9 400                                          +3000  Premium i trän, jun 13-19  år                   3 250                                                3 000                      Premium ej trän, jun 13-19  år                4 750                                                4 500        Premium junior 20-21 år                           7 700                                                 6 500                        - 1200            Premium upptill 12 år                                1 200                                                  1 200                                                Greenfee junior                                               400                                                    400                               Greenfee senior                                            1 500                                                 1 900                                            +400  Passiv                                                                  500                                                     800                                            +300  Barn korthål upptill 12 år                                0                                                          0  Paragolfmedlem korthål                           1200                                                   1200         Frysta avgiftshöjningar under minst 3 år.      </vt:lpstr>
      <vt:lpstr>Om vi skjuter på det?   </vt:lpstr>
      <vt:lpstr>   Om vi skjuter på det?     - Underhållsskulden med dess kostnader försvinner inte.  - Det blir dyrare.  - Inget helhetsgrepp.   - Ingen färdriktning.   - Lappa och laga.   - Fortsatt negativ spiral.   - Risk för kostsamma akutinsatser.  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Lars Prick Klubbchef</dc:creator>
  <cp:lastModifiedBy>Lars Prick Klubbchef</cp:lastModifiedBy>
  <cp:revision>98</cp:revision>
  <dcterms:created xsi:type="dcterms:W3CDTF">2025-06-30T09:55:57Z</dcterms:created>
  <dcterms:modified xsi:type="dcterms:W3CDTF">2026-07-28T12:38:04Z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2025-06-30T00:00:00Z</vt:filetime>
  </property>
  <property fmtid="{D5CDD505-2E9C-101B-9397-08002B2CF9AE}" pid="3" name="Creator">
    <vt:lpwstr>Adobe InDesign 20.3 (Macintosh)</vt:lpwstr>
  </property>
  <property fmtid="{D5CDD505-2E9C-101B-9397-08002B2CF9AE}" pid="4" name="LastSaved">
    <vt:filetime>2025-06-30T00:00:00Z</vt:filetime>
  </property>
  <property fmtid="{D5CDD505-2E9C-101B-9397-08002B2CF9AE}" pid="5" name="Producer">
    <vt:lpwstr>Adobe PDF Library 17.0</vt:lpwstr>
  </property>
</Properties>
</file>